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6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0" r:id="rId4"/>
    <p:sldId id="281" r:id="rId5"/>
    <p:sldId id="285" r:id="rId6"/>
    <p:sldId id="286" r:id="rId7"/>
    <p:sldId id="287" r:id="rId8"/>
    <p:sldId id="268" r:id="rId9"/>
    <p:sldId id="263" r:id="rId10"/>
    <p:sldId id="264" r:id="rId11"/>
    <p:sldId id="276" r:id="rId12"/>
    <p:sldId id="282" r:id="rId13"/>
    <p:sldId id="283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A76A"/>
    <a:srgbClr val="CB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56"/>
    <p:restoredTop sz="96405"/>
  </p:normalViewPr>
  <p:slideViewPr>
    <p:cSldViewPr snapToGrid="0" snapToObjects="1">
      <p:cViewPr>
        <p:scale>
          <a:sx n="66" d="100"/>
          <a:sy n="66" d="100"/>
        </p:scale>
        <p:origin x="151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dim\Documents\Boost%2024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dim\Documents\Boost%2024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dim\Documents\Boost%2024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lvl="0" algn="ctr" rtl="0">
              <a:defRPr sz="2200" b="1" i="0" u="none" strike="noStrike" kern="1200" cap="all" spc="150" baseline="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cap="none" spc="0" dirty="0">
                <a:latin typeface="Arial" panose="020B0604020202020204" pitchFamily="34" charset="0"/>
                <a:cs typeface="Arial" panose="020B0604020202020204" pitchFamily="34" charset="0"/>
              </a:rPr>
              <a:t>Итого по медиарынку, млрд. </a:t>
            </a:r>
            <a:r>
              <a:rPr lang="ru-RU" sz="1800" b="0" cap="none" spc="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sz="1800" b="0" cap="none" spc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lvl="0" algn="ctr" rtl="0">
            <a:defRPr sz="2200" b="1" i="0" u="none" strike="noStrike" kern="1200" cap="all" spc="150" baseline="0">
              <a:solidFill>
                <a:prstClr val="black">
                  <a:lumMod val="50000"/>
                  <a:lumOff val="50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ИТОГО по медиарынку, млрд. Руб</c:v>
                </c:pt>
              </c:strCache>
            </c:strRef>
          </c:tx>
          <c:spPr>
            <a:ln w="38100" cap="flat" cmpd="dbl" algn="ctr">
              <a:solidFill>
                <a:srgbClr val="1AA76A"/>
              </a:solidFill>
              <a:miter lim="800000"/>
            </a:ln>
            <a:effectLst/>
          </c:spPr>
          <c:marker>
            <c:symbol val="none"/>
          </c:marker>
          <c:cat>
            <c:numRef>
              <c:f>Sheet1!$B$10:$AH$10</c:f>
              <c:numCache>
                <c:formatCode>General</c:formatCode>
                <c:ptCount val="33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</c:numCache>
            </c:numRef>
          </c:cat>
          <c:val>
            <c:numRef>
              <c:f>Sheet1!$B$16:$AH$16</c:f>
              <c:numCache>
                <c:formatCode>0.00</c:formatCode>
                <c:ptCount val="33"/>
                <c:pt idx="0">
                  <c:v>1.0058999999999998E-2</c:v>
                </c:pt>
                <c:pt idx="1">
                  <c:v>0.15444989999999997</c:v>
                </c:pt>
                <c:pt idx="2">
                  <c:v>1.0356154500000003</c:v>
                </c:pt>
                <c:pt idx="3">
                  <c:v>2.5072904999999994</c:v>
                </c:pt>
                <c:pt idx="4">
                  <c:v>4.278473</c:v>
                </c:pt>
                <c:pt idx="5">
                  <c:v>6.7121775999999986</c:v>
                </c:pt>
                <c:pt idx="6">
                  <c:v>10.871894999999999</c:v>
                </c:pt>
                <c:pt idx="7">
                  <c:v>13.556895000000001</c:v>
                </c:pt>
                <c:pt idx="8">
                  <c:v>22.770263492063492</c:v>
                </c:pt>
                <c:pt idx="9">
                  <c:v>36.538208333333337</c:v>
                </c:pt>
                <c:pt idx="10">
                  <c:v>58.213284180790964</c:v>
                </c:pt>
                <c:pt idx="11">
                  <c:v>74.798227401129949</c:v>
                </c:pt>
                <c:pt idx="12">
                  <c:v>95.803834745762728</c:v>
                </c:pt>
                <c:pt idx="13">
                  <c:v>128.99237288135592</c:v>
                </c:pt>
                <c:pt idx="14">
                  <c:v>165.65652542372882</c:v>
                </c:pt>
                <c:pt idx="15">
                  <c:v>217.34031186440683</c:v>
                </c:pt>
                <c:pt idx="16">
                  <c:v>257.18262633171639</c:v>
                </c:pt>
                <c:pt idx="17">
                  <c:v>186.3696288146495</c:v>
                </c:pt>
                <c:pt idx="18">
                  <c:v>218.85741525423731</c:v>
                </c:pt>
                <c:pt idx="19">
                  <c:v>264.58854147572367</c:v>
                </c:pt>
                <c:pt idx="20">
                  <c:v>301.28189694147738</c:v>
                </c:pt>
                <c:pt idx="21">
                  <c:v>334.62176611509881</c:v>
                </c:pt>
                <c:pt idx="22">
                  <c:v>354.72765736274897</c:v>
                </c:pt>
                <c:pt idx="23">
                  <c:v>326.04463314188877</c:v>
                </c:pt>
                <c:pt idx="24">
                  <c:v>363.96799999999996</c:v>
                </c:pt>
                <c:pt idx="25">
                  <c:v>417.33</c:v>
                </c:pt>
                <c:pt idx="26">
                  <c:v>468.68</c:v>
                </c:pt>
                <c:pt idx="27">
                  <c:v>493.82</c:v>
                </c:pt>
                <c:pt idx="28">
                  <c:v>473.35700000000003</c:v>
                </c:pt>
                <c:pt idx="29">
                  <c:v>578.29999999999995</c:v>
                </c:pt>
                <c:pt idx="30">
                  <c:v>561.09999999999991</c:v>
                </c:pt>
                <c:pt idx="31">
                  <c:v>741.6</c:v>
                </c:pt>
                <c:pt idx="32">
                  <c:v>890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3B-4F29-A3FF-7B06B365C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152879"/>
        <c:axId val="516266271"/>
      </c:lineChart>
      <c:catAx>
        <c:axId val="273152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266271"/>
        <c:crosses val="autoZero"/>
        <c:auto val="1"/>
        <c:lblAlgn val="ctr"/>
        <c:lblOffset val="100"/>
        <c:noMultiLvlLbl val="0"/>
      </c:catAx>
      <c:valAx>
        <c:axId val="516266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15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cap="none" spc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Итого по медиарынку, млрд. </a:t>
            </a:r>
            <a:r>
              <a:rPr lang="ru-RU" sz="1800" b="0" i="0" cap="none" spc="0" baseline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cap="none" spc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none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Sheet1!$A$16</c:f>
              <c:strCache>
                <c:ptCount val="1"/>
                <c:pt idx="0">
                  <c:v>ИТОГО по медиарынку, млрд. Руб</c:v>
                </c:pt>
              </c:strCache>
            </c:strRef>
          </c:tx>
          <c:spPr>
            <a:ln w="38100" cap="flat" cmpd="dbl" algn="ctr">
              <a:solidFill>
                <a:srgbClr val="1AA76A"/>
              </a:solidFill>
              <a:miter lim="800000"/>
            </a:ln>
            <a:effectLst/>
          </c:spPr>
          <c:marker>
            <c:symbol val="none"/>
          </c:marker>
          <c:cat>
            <c:numRef>
              <c:f>Sheet1!$B$10:$AH$10</c:f>
              <c:numCache>
                <c:formatCode>General</c:formatCode>
                <c:ptCount val="33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</c:numCache>
            </c:numRef>
          </c:cat>
          <c:val>
            <c:numRef>
              <c:f>Sheet1!$B$16:$AH$16</c:f>
              <c:numCache>
                <c:formatCode>General</c:formatCode>
                <c:ptCount val="33"/>
                <c:pt idx="0">
                  <c:v>1.0058999999999998E-2</c:v>
                </c:pt>
                <c:pt idx="1">
                  <c:v>0.15444989999999997</c:v>
                </c:pt>
                <c:pt idx="2">
                  <c:v>1.0356154500000003</c:v>
                </c:pt>
                <c:pt idx="3">
                  <c:v>2.5072904999999994</c:v>
                </c:pt>
                <c:pt idx="4">
                  <c:v>4.278473</c:v>
                </c:pt>
                <c:pt idx="5">
                  <c:v>6.7121775999999986</c:v>
                </c:pt>
                <c:pt idx="6">
                  <c:v>10.871894999999999</c:v>
                </c:pt>
                <c:pt idx="7">
                  <c:v>13.556895000000001</c:v>
                </c:pt>
                <c:pt idx="8" formatCode="0.0">
                  <c:v>22.770263492063492</c:v>
                </c:pt>
                <c:pt idx="9" formatCode="0.0">
                  <c:v>36.538208333333337</c:v>
                </c:pt>
                <c:pt idx="10" formatCode="0.0">
                  <c:v>58.213284180790964</c:v>
                </c:pt>
                <c:pt idx="11" formatCode="0.0">
                  <c:v>74.798227401129949</c:v>
                </c:pt>
                <c:pt idx="12" formatCode="0.0">
                  <c:v>95.803834745762728</c:v>
                </c:pt>
                <c:pt idx="13" formatCode="0.0">
                  <c:v>128.99237288135592</c:v>
                </c:pt>
                <c:pt idx="14" formatCode="0.0">
                  <c:v>165.65652542372882</c:v>
                </c:pt>
                <c:pt idx="15" formatCode="0.0">
                  <c:v>217.34031186440683</c:v>
                </c:pt>
                <c:pt idx="16" formatCode="0.0">
                  <c:v>257.18262633171639</c:v>
                </c:pt>
                <c:pt idx="17" formatCode="0.0">
                  <c:v>186.3696288146495</c:v>
                </c:pt>
                <c:pt idx="18" formatCode="0.0">
                  <c:v>218.85741525423731</c:v>
                </c:pt>
                <c:pt idx="19" formatCode="0.0">
                  <c:v>264.58854147572367</c:v>
                </c:pt>
                <c:pt idx="20" formatCode="0.0">
                  <c:v>301.28189694147738</c:v>
                </c:pt>
                <c:pt idx="21" formatCode="0.0">
                  <c:v>334.62176611509881</c:v>
                </c:pt>
                <c:pt idx="22" formatCode="0.0">
                  <c:v>354.72765736274897</c:v>
                </c:pt>
                <c:pt idx="23" formatCode="0.0">
                  <c:v>326.04463314188877</c:v>
                </c:pt>
                <c:pt idx="24" formatCode="0.0">
                  <c:v>363.96799999999996</c:v>
                </c:pt>
                <c:pt idx="25" formatCode="0.0">
                  <c:v>417.33</c:v>
                </c:pt>
                <c:pt idx="26" formatCode="0.0">
                  <c:v>468.68</c:v>
                </c:pt>
                <c:pt idx="27" formatCode="0.0">
                  <c:v>493.82</c:v>
                </c:pt>
                <c:pt idx="28" formatCode="0.0">
                  <c:v>473.35700000000003</c:v>
                </c:pt>
                <c:pt idx="29" formatCode="0.0">
                  <c:v>578.29999999999995</c:v>
                </c:pt>
                <c:pt idx="30" formatCode="0.0">
                  <c:v>561.09999999999991</c:v>
                </c:pt>
                <c:pt idx="31" formatCode="0.0">
                  <c:v>741.6</c:v>
                </c:pt>
                <c:pt idx="32" formatCode="0.0">
                  <c:v>890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3B-4F29-A3FF-7B06B365C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3152879"/>
        <c:axId val="516266271"/>
      </c:lineChart>
      <c:catAx>
        <c:axId val="273152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6266271"/>
        <c:crosses val="autoZero"/>
        <c:auto val="1"/>
        <c:lblAlgn val="ctr"/>
        <c:lblOffset val="100"/>
        <c:noMultiLvlLbl val="0"/>
      </c:catAx>
      <c:valAx>
        <c:axId val="516266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15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0" i="0" cap="none" spc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Итого по медиарынку, млн </a:t>
            </a:r>
            <a:r>
              <a:rPr lang="en-US" sz="1800" b="0" i="0" cap="none" spc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USD</a:t>
            </a:r>
            <a:endParaRPr lang="ru-RU" cap="none" spc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Sheet1!$A$17</c:f>
              <c:strCache>
                <c:ptCount val="1"/>
                <c:pt idx="0">
                  <c:v>ИТОГО по медиарынку, млн USD</c:v>
                </c:pt>
              </c:strCache>
            </c:strRef>
          </c:tx>
          <c:spPr>
            <a:ln w="38100" cap="flat" cmpd="dbl" algn="ctr">
              <a:solidFill>
                <a:srgbClr val="1AA76A"/>
              </a:solidFill>
              <a:miter lim="800000"/>
            </a:ln>
            <a:effectLst/>
          </c:spPr>
          <c:marker>
            <c:symbol val="none"/>
          </c:marker>
          <c:cat>
            <c:numRef>
              <c:f>Sheet1!$B$10:$AH$10</c:f>
              <c:numCache>
                <c:formatCode>General</c:formatCode>
                <c:ptCount val="33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</c:numCache>
            </c:numRef>
          </c:cat>
          <c:val>
            <c:numRef>
              <c:f>Sheet1!$B$17:$AH$17</c:f>
              <c:numCache>
                <c:formatCode>General</c:formatCode>
                <c:ptCount val="33"/>
                <c:pt idx="0">
                  <c:v>35</c:v>
                </c:pt>
                <c:pt idx="1">
                  <c:v>165</c:v>
                </c:pt>
                <c:pt idx="2">
                  <c:v>465</c:v>
                </c:pt>
                <c:pt idx="3">
                  <c:v>550</c:v>
                </c:pt>
                <c:pt idx="4">
                  <c:v>820</c:v>
                </c:pt>
                <c:pt idx="5">
                  <c:v>1160</c:v>
                </c:pt>
                <c:pt idx="6">
                  <c:v>1110</c:v>
                </c:pt>
                <c:pt idx="7">
                  <c:v>550</c:v>
                </c:pt>
                <c:pt idx="8" formatCode="0.00">
                  <c:v>809.5028740063882</c:v>
                </c:pt>
                <c:pt idx="9" formatCode="0.00">
                  <c:v>1252.367870538892</c:v>
                </c:pt>
                <c:pt idx="10" formatCode="0.00">
                  <c:v>1856.2435964895972</c:v>
                </c:pt>
                <c:pt idx="11" formatCode="0.00">
                  <c:v>2438.6564706174036</c:v>
                </c:pt>
                <c:pt idx="12" formatCode="0.00">
                  <c:v>3325.5982624882922</c:v>
                </c:pt>
                <c:pt idx="13" formatCode="0.00">
                  <c:v>4555.8449960921926</c:v>
                </c:pt>
                <c:pt idx="14" formatCode="0.00">
                  <c:v>6104.7898665485736</c:v>
                </c:pt>
                <c:pt idx="15" formatCode="0.00">
                  <c:v>8505.9374702330515</c:v>
                </c:pt>
                <c:pt idx="16" formatCode="0.00">
                  <c:v>10339.41570843919</c:v>
                </c:pt>
                <c:pt idx="17" formatCode="0.00">
                  <c:v>5866.7867753746668</c:v>
                </c:pt>
                <c:pt idx="18" formatCode="0.00">
                  <c:v>7204.8266012949916</c:v>
                </c:pt>
                <c:pt idx="19" formatCode="0.00">
                  <c:v>9001.2023036633582</c:v>
                </c:pt>
                <c:pt idx="20" formatCode="0.00">
                  <c:v>9695.5640673445287</c:v>
                </c:pt>
                <c:pt idx="21" formatCode="0.00">
                  <c:v>10487.639309951288</c:v>
                </c:pt>
                <c:pt idx="22" formatCode="0.00">
                  <c:v>9189.2405249076874</c:v>
                </c:pt>
                <c:pt idx="23" formatCode="0.00">
                  <c:v>5317.1530240329939</c:v>
                </c:pt>
                <c:pt idx="24" formatCode="0.00">
                  <c:v>5445.8916561305323</c:v>
                </c:pt>
                <c:pt idx="25" formatCode="0.00">
                  <c:v>7158.5400578405506</c:v>
                </c:pt>
                <c:pt idx="26" formatCode="0.00">
                  <c:v>7448.0663123903478</c:v>
                </c:pt>
                <c:pt idx="27" formatCode="0.00">
                  <c:v>7642.0957498173902</c:v>
                </c:pt>
                <c:pt idx="28" formatCode="0.00">
                  <c:v>6545.0409966400739</c:v>
                </c:pt>
                <c:pt idx="29" formatCode="0.00">
                  <c:v>7850.0308815843955</c:v>
                </c:pt>
                <c:pt idx="30" formatCode="0.00">
                  <c:v>8208.9530402825349</c:v>
                </c:pt>
                <c:pt idx="31" formatCode="0.00">
                  <c:v>8642.1882356231563</c:v>
                </c:pt>
                <c:pt idx="32" formatCode="0.00">
                  <c:v>9892.8240344492588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57-4445-ABF8-EB18F3331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2860671"/>
        <c:axId val="442863167"/>
      </c:lineChart>
      <c:catAx>
        <c:axId val="442860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863167"/>
        <c:crosses val="autoZero"/>
        <c:auto val="1"/>
        <c:lblAlgn val="ctr"/>
        <c:lblOffset val="100"/>
        <c:noMultiLvlLbl val="0"/>
      </c:catAx>
      <c:valAx>
        <c:axId val="4428631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2860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7018B-160E-3C47-B2D0-1237B8307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C384C5-26E3-3C4C-B80D-244BA73DA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2746B8-6558-1A4E-8592-F0573592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573E9-9876-1A41-8C24-F1E00ADC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AB1C8-3A6E-B54B-8678-43500E40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9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47315-8A1F-EA4C-AD44-9F0B67A3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71568A-B0FD-7145-A50D-7A79A7C43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DF0368-78E3-BB4A-94AF-6442C43B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BDA3B7-1400-D941-93B2-E253854B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71F078-B1BD-B74C-A15F-C6A6F828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2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7C3F15-D0DD-B745-A8DB-C2123997A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FF0CD0-7B9C-444F-BE21-2DFF6EC24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9D70E-356D-6149-B15D-DFBB1CFA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F04669-37F3-EE4B-8703-22489ED3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6C57A-C366-474A-A0FD-553E883C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9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53E59-597B-8D45-9C5C-8FAFE37D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DCA76F-92FC-6847-8436-6B7817BBF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0CC5F4-CF8E-6E40-B2A7-46888F48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CC4EB7-C880-8140-BF51-8F3AB936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033193-21D7-CF4D-A53A-5B930C8DE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612B3-6625-FC4C-9909-6292B21BE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E488B-504C-DB4A-AB94-D33A4CF15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38E07F-499C-AC44-9B2D-E5DF828D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06D0F-B657-3943-8657-8E379415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38511F-1602-EB44-8BD6-0CAFCB6C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25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938C1-72D0-804A-B54D-BF58244C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AF37AA-5722-0848-9526-0544CEF5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329017-5945-F049-B1B8-1A13177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7BD2F-0B28-0A4A-B61A-B424CF94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2B0E0-F505-C14B-9864-6B70CEB58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D47F98-B2CB-FA48-BE99-240FD52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5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54437-F6CE-F64D-A941-70891F88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4B3C94-527A-6849-A9CD-D27CC4E58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54D8D-B66C-F141-8F70-33E606AA4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29E6E2-ED72-8448-9ED6-2466A74CE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8067B0-6D9B-C142-8CC4-3163AE59B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CD3E98-0AD6-724A-9CF1-E6DC6720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3A54A0-FF6D-FA42-8940-8F02DD31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882256-F3EF-7945-8D81-926FA055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2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4E4D7-821C-7A45-9D9A-A0F5A63F6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7DD5B2-784D-FA4D-A334-38EC0279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613E8C-CA7A-C64F-A72D-B901A5A2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FF4C6F-E295-7D40-B316-89369658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89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60DD1E4-5D12-A34A-982C-3E4C942A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E1F10A-F1C5-044B-A06B-AB4A56A1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11D964-8C2C-3642-BC53-3551CF9E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6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7A10-0D3F-A040-8DCB-F98AB931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28AC79-456E-1E45-81CF-04BBD023B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5BBEBD-030C-0145-AEE6-D504BFB29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CF9D02-854F-D64C-8448-3D2A5031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15C924-59B2-3E48-9D39-24EE8A236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2CE786-C61A-514B-91FB-9F51D58A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1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CEC95-6C78-5745-BFDA-FA31832D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F4B903-6EE9-444E-A1BF-5FE0A70D9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EA2ADE-5CBA-D946-9CB8-2A011648B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3B5054-31F9-4242-ABB7-E21A1D9D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4CAEB0-41DB-D147-836B-E4F3619B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8BC7F8-8F1B-AF4F-B714-45AB8B1E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6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72CE0-D67C-B44D-BAE7-452238443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9B8FD-55BC-0940-B472-D76E45C0B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190BA-AE63-184B-B4F7-BB73FBEFC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AA5A6-0D14-4642-AE74-784B4DFC114D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E7F21-C943-0046-B04F-B124AD2AA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0FDCC-0331-4444-8C89-95B2754CC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3143B-C7D9-724C-A906-CA0389BC4C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00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BDA7-8A4D-DD45-AEB6-F54814B7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577775"/>
            <a:ext cx="10515600" cy="1325563"/>
          </a:xfrm>
        </p:spPr>
        <p:txBody>
          <a:bodyPr/>
          <a:lstStyle/>
          <a:p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 деньги, </a:t>
            </a:r>
            <a:r>
              <a:rPr lang="ru-RU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Лебовски</a:t>
            </a: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E85-4F2D-C04A-90FE-F87FAF78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0" y="1825625"/>
            <a:ext cx="8879958" cy="349065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 анализы экономики рекламной отрасли живут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парадигме, не учитывающей инфляции и стоимости национальной валюты.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странно и криво.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Давайте сыграем в игру?</a:t>
            </a:r>
          </a:p>
        </p:txBody>
      </p:sp>
    </p:spTree>
    <p:extLst>
      <p:ext uri="{BB962C8B-B14F-4D97-AF65-F5344CB8AC3E}">
        <p14:creationId xmlns:p14="http://schemas.microsoft.com/office/powerpoint/2010/main" val="127718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63E029F-44F8-7F46-B7DA-42A379748684}"/>
              </a:ext>
            </a:extLst>
          </p:cNvPr>
          <p:cNvSpPr txBox="1">
            <a:spLocks/>
          </p:cNvSpPr>
          <p:nvPr/>
        </p:nvSpPr>
        <p:spPr>
          <a:xfrm>
            <a:off x="630380" y="577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8E57F29-C142-3C44-AE5D-22A925BA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0" y="355449"/>
            <a:ext cx="723727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Деньги в российской рекламе.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1992 - 2024</a:t>
            </a:r>
            <a:endParaRPr lang="ru-RU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2CA1F6-0AFF-4069-9E2D-EC0AC9B26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2" y="3175438"/>
            <a:ext cx="4099560" cy="13255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Вот, как мы привыкли воспринимать динамику рынка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D71E10-B3C6-483D-93D1-E33DAFC6F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609037"/>
              </p:ext>
            </p:extLst>
          </p:nvPr>
        </p:nvGraphicFramePr>
        <p:xfrm>
          <a:off x="524620" y="1903338"/>
          <a:ext cx="5742830" cy="365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2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63E029F-44F8-7F46-B7DA-42A379748684}"/>
              </a:ext>
            </a:extLst>
          </p:cNvPr>
          <p:cNvSpPr txBox="1">
            <a:spLocks/>
          </p:cNvSpPr>
          <p:nvPr/>
        </p:nvSpPr>
        <p:spPr>
          <a:xfrm>
            <a:off x="630380" y="5777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2CA1F6-0AFF-4069-9E2D-EC0AC9B26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780" y="1698182"/>
            <a:ext cx="5257800" cy="48463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 вот </a:t>
            </a:r>
            <a:r>
              <a:rPr lang="ru-RU" dirty="0" err="1"/>
              <a:t>перевзвешенная</a:t>
            </a:r>
            <a:r>
              <a:rPr lang="ru-RU" dirty="0"/>
              <a:t> картина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D71E10-B3C6-483D-93D1-E33DAFC6F5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9275507"/>
              </p:ext>
            </p:extLst>
          </p:nvPr>
        </p:nvGraphicFramePr>
        <p:xfrm>
          <a:off x="144086" y="2404050"/>
          <a:ext cx="5257800" cy="322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6B3029-F296-4A04-AD13-D43FAFF73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411582"/>
              </p:ext>
            </p:extLst>
          </p:nvPr>
        </p:nvGraphicFramePr>
        <p:xfrm>
          <a:off x="5535236" y="2404050"/>
          <a:ext cx="5418514" cy="327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34294A68-0F16-49B7-A1B7-CF8F2CD6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80" y="355449"/>
            <a:ext cx="723727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Деньги в российской рекламе.</a:t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1992 - 2024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35110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94DE5-145B-4B7C-BE12-2892DC30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5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Деньги в российской рекламе.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1992 - 2024</a:t>
            </a:r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29C1607-E405-48F8-B11A-B7CBACE24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983"/>
              </p:ext>
            </p:extLst>
          </p:nvPr>
        </p:nvGraphicFramePr>
        <p:xfrm>
          <a:off x="920230" y="2206307"/>
          <a:ext cx="9714433" cy="3033980"/>
        </p:xfrm>
        <a:graphic>
          <a:graphicData uri="http://schemas.openxmlformats.org/drawingml/2006/table">
            <a:tbl>
              <a:tblPr/>
              <a:tblGrid>
                <a:gridCol w="1511365">
                  <a:extLst>
                    <a:ext uri="{9D8B030D-6E8A-4147-A177-3AD203B41FA5}">
                      <a16:colId xmlns:a16="http://schemas.microsoft.com/office/drawing/2014/main" val="3105340457"/>
                    </a:ext>
                  </a:extLst>
                </a:gridCol>
                <a:gridCol w="354563">
                  <a:extLst>
                    <a:ext uri="{9D8B030D-6E8A-4147-A177-3AD203B41FA5}">
                      <a16:colId xmlns:a16="http://schemas.microsoft.com/office/drawing/2014/main" val="3278577624"/>
                    </a:ext>
                  </a:extLst>
                </a:gridCol>
                <a:gridCol w="385667">
                  <a:extLst>
                    <a:ext uri="{9D8B030D-6E8A-4147-A177-3AD203B41FA5}">
                      <a16:colId xmlns:a16="http://schemas.microsoft.com/office/drawing/2014/main" val="3069379787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1609196319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615893827"/>
                    </a:ext>
                  </a:extLst>
                </a:gridCol>
                <a:gridCol w="378957">
                  <a:extLst>
                    <a:ext uri="{9D8B030D-6E8A-4147-A177-3AD203B41FA5}">
                      <a16:colId xmlns:a16="http://schemas.microsoft.com/office/drawing/2014/main" val="3324254579"/>
                    </a:ext>
                  </a:extLst>
                </a:gridCol>
                <a:gridCol w="391886">
                  <a:extLst>
                    <a:ext uri="{9D8B030D-6E8A-4147-A177-3AD203B41FA5}">
                      <a16:colId xmlns:a16="http://schemas.microsoft.com/office/drawing/2014/main" val="2447063212"/>
                    </a:ext>
                  </a:extLst>
                </a:gridCol>
                <a:gridCol w="363699">
                  <a:extLst>
                    <a:ext uri="{9D8B030D-6E8A-4147-A177-3AD203B41FA5}">
                      <a16:colId xmlns:a16="http://schemas.microsoft.com/office/drawing/2014/main" val="1099960093"/>
                    </a:ext>
                  </a:extLst>
                </a:gridCol>
                <a:gridCol w="392628">
                  <a:extLst>
                    <a:ext uri="{9D8B030D-6E8A-4147-A177-3AD203B41FA5}">
                      <a16:colId xmlns:a16="http://schemas.microsoft.com/office/drawing/2014/main" val="4184465992"/>
                    </a:ext>
                  </a:extLst>
                </a:gridCol>
                <a:gridCol w="402105">
                  <a:extLst>
                    <a:ext uri="{9D8B030D-6E8A-4147-A177-3AD203B41FA5}">
                      <a16:colId xmlns:a16="http://schemas.microsoft.com/office/drawing/2014/main" val="3574739170"/>
                    </a:ext>
                  </a:extLst>
                </a:gridCol>
                <a:gridCol w="489047">
                  <a:extLst>
                    <a:ext uri="{9D8B030D-6E8A-4147-A177-3AD203B41FA5}">
                      <a16:colId xmlns:a16="http://schemas.microsoft.com/office/drawing/2014/main" val="2908517208"/>
                    </a:ext>
                  </a:extLst>
                </a:gridCol>
                <a:gridCol w="532518">
                  <a:extLst>
                    <a:ext uri="{9D8B030D-6E8A-4147-A177-3AD203B41FA5}">
                      <a16:colId xmlns:a16="http://schemas.microsoft.com/office/drawing/2014/main" val="2160570954"/>
                    </a:ext>
                  </a:extLst>
                </a:gridCol>
                <a:gridCol w="532518">
                  <a:extLst>
                    <a:ext uri="{9D8B030D-6E8A-4147-A177-3AD203B41FA5}">
                      <a16:colId xmlns:a16="http://schemas.microsoft.com/office/drawing/2014/main" val="2973613629"/>
                    </a:ext>
                  </a:extLst>
                </a:gridCol>
                <a:gridCol w="456444">
                  <a:extLst>
                    <a:ext uri="{9D8B030D-6E8A-4147-A177-3AD203B41FA5}">
                      <a16:colId xmlns:a16="http://schemas.microsoft.com/office/drawing/2014/main" val="3779253972"/>
                    </a:ext>
                  </a:extLst>
                </a:gridCol>
                <a:gridCol w="456444">
                  <a:extLst>
                    <a:ext uri="{9D8B030D-6E8A-4147-A177-3AD203B41FA5}">
                      <a16:colId xmlns:a16="http://schemas.microsoft.com/office/drawing/2014/main" val="4240785795"/>
                    </a:ext>
                  </a:extLst>
                </a:gridCol>
                <a:gridCol w="478180">
                  <a:extLst>
                    <a:ext uri="{9D8B030D-6E8A-4147-A177-3AD203B41FA5}">
                      <a16:colId xmlns:a16="http://schemas.microsoft.com/office/drawing/2014/main" val="25209468"/>
                    </a:ext>
                  </a:extLst>
                </a:gridCol>
                <a:gridCol w="445576">
                  <a:extLst>
                    <a:ext uri="{9D8B030D-6E8A-4147-A177-3AD203B41FA5}">
                      <a16:colId xmlns:a16="http://schemas.microsoft.com/office/drawing/2014/main" val="1248914386"/>
                    </a:ext>
                  </a:extLst>
                </a:gridCol>
                <a:gridCol w="461379">
                  <a:extLst>
                    <a:ext uri="{9D8B030D-6E8A-4147-A177-3AD203B41FA5}">
                      <a16:colId xmlns:a16="http://schemas.microsoft.com/office/drawing/2014/main" val="4206411576"/>
                    </a:ext>
                  </a:extLst>
                </a:gridCol>
                <a:gridCol w="494523">
                  <a:extLst>
                    <a:ext uri="{9D8B030D-6E8A-4147-A177-3AD203B41FA5}">
                      <a16:colId xmlns:a16="http://schemas.microsoft.com/office/drawing/2014/main" val="4258495070"/>
                    </a:ext>
                  </a:extLst>
                </a:gridCol>
                <a:gridCol w="477321">
                  <a:extLst>
                    <a:ext uri="{9D8B030D-6E8A-4147-A177-3AD203B41FA5}">
                      <a16:colId xmlns:a16="http://schemas.microsoft.com/office/drawing/2014/main" val="3597048951"/>
                    </a:ext>
                  </a:extLst>
                </a:gridCol>
              </a:tblGrid>
              <a:tr h="17481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5728"/>
                  </a:ext>
                </a:extLst>
              </a:tr>
              <a:tr h="147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Телевидение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95,91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117,70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925076"/>
                  </a:ext>
                </a:extLst>
              </a:tr>
              <a:tr h="118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9,21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774819"/>
                  </a:ext>
                </a:extLst>
              </a:tr>
              <a:tr h="118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Пресса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36,69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55,93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63,82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077444"/>
                  </a:ext>
                </a:extLst>
              </a:tr>
              <a:tr h="1181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OOH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32,91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41,70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47,70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259941"/>
                  </a:ext>
                </a:extLst>
              </a:tr>
              <a:tr h="147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Интернет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783148"/>
                  </a:ext>
                </a:extLst>
              </a:tr>
              <a:tr h="176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медиарынку, млрд.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58,21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128,99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165,66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217,34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257,18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186,37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218,86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821691"/>
                  </a:ext>
                </a:extLst>
              </a:tr>
              <a:tr h="178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медиарынку, млн USD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809,50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1252,37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1856,24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2438,66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3325,60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4555,84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6104,79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8505,94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10339,42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5866,79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7204,83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12934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 </a:t>
                      </a: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 / USD</a:t>
                      </a: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0,2874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0,93606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9,7945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24,6489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28,1287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29,1753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31,3608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30,6719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28,808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28,3136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27,1355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25,5516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24,874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31,7669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30,3765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565494"/>
                  </a:ext>
                </a:extLst>
              </a:tr>
              <a:tr h="118143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097627"/>
                  </a:ext>
                </a:extLst>
              </a:tr>
              <a:tr h="15984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705328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Телевидение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131,50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143,41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156,23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159,83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136,75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170,85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174,96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168,99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202,90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291051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Радио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11,21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14,70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953612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Пресса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41,22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34,28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734376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OOH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38,40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42,56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46,36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45,74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36,24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38,34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42,70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32,18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720693"/>
                  </a:ext>
                </a:extLst>
              </a:tr>
              <a:tr h="174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Интернет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313,80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324,90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137708"/>
                  </a:ext>
                </a:extLst>
              </a:tr>
              <a:tr h="177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медиарынку, млрд. Руб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264,59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301,28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334,62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354,73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326,04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363,97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417,33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468,68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493,82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473,36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578,30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561,10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741,60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890,00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190132"/>
                  </a:ext>
                </a:extLst>
              </a:tr>
              <a:tr h="178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по медиарынку, млн USD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9001,20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10487,64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4896,63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9189,24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5317,15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5445,89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7158,54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7448,07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7642,10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6545,04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7850,03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8208,95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8642,19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9892,82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1731486"/>
                  </a:ext>
                </a:extLst>
              </a:tr>
              <a:tr h="17266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 / USD</a:t>
                      </a: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29,3948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31,0742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31,9063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38,6025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61,3194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66,8335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58,2982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62,9264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64,6184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72,323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73,6685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68,3522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85,8116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1A17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89,9642</a:t>
                      </a:r>
                    </a:p>
                  </a:txBody>
                  <a:tcPr marL="5114" marR="5114" marT="51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A7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14" marR="5114" marT="5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0326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786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07A29892-8A5A-9D4B-A37A-67D710983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4" y="2660073"/>
            <a:ext cx="8340436" cy="351689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Вадим Мельников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ru-RU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Директор дивизиона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endParaRPr lang="ru-RU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Kokoc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@terminal79 </a:t>
            </a:r>
            <a:endParaRPr lang="ru-RU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4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A1C24-9D90-5343-91DB-F5F3C1F4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8" y="860281"/>
            <a:ext cx="7969869" cy="1325563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Рекламная палеонтология. Как из большого агентства стать очень большим.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93F77A-4C2E-224C-A93E-66687C21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29" y="3093069"/>
            <a:ext cx="10997541" cy="484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Вадим Мельников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C567CDE-0083-3441-A340-C067C6286EBB}"/>
              </a:ext>
            </a:extLst>
          </p:cNvPr>
          <p:cNvSpPr txBox="1">
            <a:spLocks/>
          </p:cNvSpPr>
          <p:nvPr/>
        </p:nvSpPr>
        <p:spPr>
          <a:xfrm>
            <a:off x="578708" y="3599120"/>
            <a:ext cx="10997541" cy="10227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Директор дивизиона </a:t>
            </a:r>
            <a:r>
              <a:rPr lang="ru-RU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endParaRPr lang="ru-RU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Kokoc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BDA7-8A4D-DD45-AEB6-F54814B7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57777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 чём поговорим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E85-4F2D-C04A-90FE-F87FAF78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0" y="1825625"/>
            <a:ext cx="8879958" cy="349065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половом акте между клиентом и площадкой агентство – презерватив. Вроде, в процессе, но есть нюанс. © Коллега из ранних нулевых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BDA7-8A4D-DD45-AEB6-F54814B7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57777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 чём поговорим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E85-4F2D-C04A-90FE-F87FAF78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0" y="1825625"/>
            <a:ext cx="8879958" cy="349065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мире больше 430 тысяч рекламных агентств.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больше 15 тысяч рекламных агентств.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Некоторым из них больше 30 лет.  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87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5D5DADA-8CDA-4320-889F-777F0D4E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90" y="424368"/>
            <a:ext cx="7770804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Хронология. Палеогеновый период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9666DFC0-C22C-4850-A39F-645846D1F862}"/>
              </a:ext>
            </a:extLst>
          </p:cNvPr>
          <p:cNvGrpSpPr/>
          <p:nvPr/>
        </p:nvGrpSpPr>
        <p:grpSpPr>
          <a:xfrm>
            <a:off x="610290" y="1817059"/>
            <a:ext cx="10449596" cy="2517371"/>
            <a:chOff x="610290" y="1943090"/>
            <a:chExt cx="10026160" cy="23242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19891C-9BD5-48A8-A4D7-BA9A967409DA}"/>
                </a:ext>
              </a:extLst>
            </p:cNvPr>
            <p:cNvSpPr txBox="1"/>
            <p:nvPr/>
          </p:nvSpPr>
          <p:spPr>
            <a:xfrm>
              <a:off x="2075767" y="2336513"/>
              <a:ext cx="1070011" cy="419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Реклама</a:t>
              </a:r>
              <a:br>
                <a:rPr lang="en-US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в прессе и первые агентства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94ECE8B-4E91-479D-B167-EB76E29ACB3D}"/>
                </a:ext>
              </a:extLst>
            </p:cNvPr>
            <p:cNvSpPr txBox="1">
              <a:spLocks/>
            </p:cNvSpPr>
            <p:nvPr/>
          </p:nvSpPr>
          <p:spPr>
            <a:xfrm>
              <a:off x="2075767" y="3295173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1989</a:t>
              </a:r>
              <a:endParaRPr lang="ru-RU" sz="24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F048CC6-73D3-4E91-B6C6-49E09A14ACF5}"/>
                </a:ext>
              </a:extLst>
            </p:cNvPr>
            <p:cNvSpPr/>
            <p:nvPr/>
          </p:nvSpPr>
          <p:spPr>
            <a:xfrm>
              <a:off x="687052" y="2989474"/>
              <a:ext cx="9794142" cy="181805"/>
            </a:xfrm>
            <a:prstGeom prst="rect">
              <a:avLst/>
            </a:prstGeom>
            <a:solidFill>
              <a:srgbClr val="1AA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09F96D4-FA2C-4E08-ABFD-2BF9D5791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0290" y="2485622"/>
              <a:ext cx="133802" cy="178168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E0C578D-BF67-4334-A157-6C607A3C2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920870" y="1943090"/>
              <a:ext cx="133802" cy="17816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BE7630-3E4E-4B8B-92DB-1DC83695AA76}"/>
                </a:ext>
              </a:extLst>
            </p:cNvPr>
            <p:cNvSpPr txBox="1"/>
            <p:nvPr/>
          </p:nvSpPr>
          <p:spPr>
            <a:xfrm>
              <a:off x="804218" y="3257805"/>
              <a:ext cx="1011512" cy="419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канал начал продавать рекламу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C073954-C603-4A9C-A3BE-ADC6D0FCDAEB}"/>
                </a:ext>
              </a:extLst>
            </p:cNvPr>
            <p:cNvSpPr txBox="1">
              <a:spLocks/>
            </p:cNvSpPr>
            <p:nvPr/>
          </p:nvSpPr>
          <p:spPr>
            <a:xfrm>
              <a:off x="804216" y="2544205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1988</a:t>
              </a:r>
              <a:endParaRPr lang="ru-RU" sz="24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F5801F-F6D7-4598-9709-FE6B73029763}"/>
                </a:ext>
              </a:extLst>
            </p:cNvPr>
            <p:cNvSpPr txBox="1"/>
            <p:nvPr/>
          </p:nvSpPr>
          <p:spPr>
            <a:xfrm>
              <a:off x="4587043" y="2435984"/>
              <a:ext cx="1011512" cy="30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Указ Президента №1183</a:t>
              </a: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7361DC26-3049-4B53-B97A-E76ADD409FEF}"/>
                </a:ext>
              </a:extLst>
            </p:cNvPr>
            <p:cNvSpPr txBox="1">
              <a:spLocks/>
            </p:cNvSpPr>
            <p:nvPr/>
          </p:nvSpPr>
          <p:spPr>
            <a:xfrm>
              <a:off x="4587043" y="3295173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94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9C8BCA2-9758-47CC-95B4-F0F948F6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47281" y="2485622"/>
              <a:ext cx="133802" cy="178168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A17D4A4-54E2-4CA6-BC61-6911838A8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4415003" y="1943090"/>
              <a:ext cx="133802" cy="17816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2C9F54-23F3-413B-8F72-EC58F2466548}"/>
                </a:ext>
              </a:extLst>
            </p:cNvPr>
            <p:cNvSpPr txBox="1"/>
            <p:nvPr/>
          </p:nvSpPr>
          <p:spPr>
            <a:xfrm>
              <a:off x="3298351" y="3257805"/>
              <a:ext cx="1011512" cy="30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АКАР (тогда РАРА)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B3E7361A-15C8-4721-9331-1D817D07E0FB}"/>
                </a:ext>
              </a:extLst>
            </p:cNvPr>
            <p:cNvSpPr txBox="1">
              <a:spLocks/>
            </p:cNvSpPr>
            <p:nvPr/>
          </p:nvSpPr>
          <p:spPr>
            <a:xfrm>
              <a:off x="3298349" y="2544205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1993</a:t>
              </a:r>
              <a:endParaRPr lang="ru-RU" sz="24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253FE1D-68FB-423E-9F49-A11EFB92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57766" y="2485622"/>
              <a:ext cx="133802" cy="17816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40A68F-9665-4061-A73C-641BC20ADBF8}"/>
                </a:ext>
              </a:extLst>
            </p:cNvPr>
            <p:cNvSpPr txBox="1"/>
            <p:nvPr/>
          </p:nvSpPr>
          <p:spPr>
            <a:xfrm>
              <a:off x="5808836" y="3262998"/>
              <a:ext cx="1100300" cy="54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Указ Президента №161, ФЗ №108, </a:t>
              </a:r>
              <a:r>
                <a:rPr lang="ru-RU" sz="9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 – первый кризис</a:t>
              </a: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99229DA0-71A2-4FE9-91F5-0DA879EB9E11}"/>
                </a:ext>
              </a:extLst>
            </p:cNvPr>
            <p:cNvSpPr txBox="1">
              <a:spLocks/>
            </p:cNvSpPr>
            <p:nvPr/>
          </p:nvSpPr>
          <p:spPr>
            <a:xfrm>
              <a:off x="5791568" y="2544205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199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0E44A9-3C14-4B49-8D1A-D62C532927CF}"/>
                </a:ext>
              </a:extLst>
            </p:cNvPr>
            <p:cNvSpPr txBox="1"/>
            <p:nvPr/>
          </p:nvSpPr>
          <p:spPr>
            <a:xfrm>
              <a:off x="7037654" y="2242999"/>
              <a:ext cx="1011512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российский поисковик - </a:t>
              </a:r>
              <a:r>
                <a:rPr lang="en-US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Rambler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D53E663E-DA3F-450A-80ED-A9DB4CBAEB0A}"/>
                </a:ext>
              </a:extLst>
            </p:cNvPr>
            <p:cNvSpPr txBox="1">
              <a:spLocks/>
            </p:cNvSpPr>
            <p:nvPr/>
          </p:nvSpPr>
          <p:spPr>
            <a:xfrm>
              <a:off x="7037653" y="3295173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96</a:t>
              </a: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7A2E60BD-8E89-4875-AF33-D5E9E58FA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6865613" y="1943090"/>
              <a:ext cx="133802" cy="178168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7E916D2-BFF1-4E2D-8B52-F69220829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73009" y="2485622"/>
              <a:ext cx="133802" cy="178168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052A67-23E4-4A53-B80E-3B09997CF424}"/>
                </a:ext>
              </a:extLst>
            </p:cNvPr>
            <p:cNvSpPr txBox="1"/>
            <p:nvPr/>
          </p:nvSpPr>
          <p:spPr>
            <a:xfrm>
              <a:off x="8224079" y="3262998"/>
              <a:ext cx="1011512" cy="715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Яндекс – первый контекстный баннер, запуск Mail.ru</a:t>
              </a:r>
            </a:p>
          </p:txBody>
        </p:sp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3D4096F2-EAD1-4F37-82F2-866CA1322965}"/>
                </a:ext>
              </a:extLst>
            </p:cNvPr>
            <p:cNvSpPr txBox="1">
              <a:spLocks/>
            </p:cNvSpPr>
            <p:nvPr/>
          </p:nvSpPr>
          <p:spPr>
            <a:xfrm>
              <a:off x="8206811" y="2544205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199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84EFAB0-498D-4EB6-AD8C-74D9A40886BD}"/>
                </a:ext>
              </a:extLst>
            </p:cNvPr>
            <p:cNvSpPr txBox="1"/>
            <p:nvPr/>
          </p:nvSpPr>
          <p:spPr>
            <a:xfrm>
              <a:off x="9452897" y="2435984"/>
              <a:ext cx="1011512" cy="3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Второй</a:t>
              </a:r>
              <a:b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9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кризис</a:t>
              </a: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1ADAA2B5-A51B-4157-8A2D-FF455D983E3F}"/>
                </a:ext>
              </a:extLst>
            </p:cNvPr>
            <p:cNvSpPr txBox="1">
              <a:spLocks/>
            </p:cNvSpPr>
            <p:nvPr/>
          </p:nvSpPr>
          <p:spPr>
            <a:xfrm>
              <a:off x="9452896" y="3295173"/>
              <a:ext cx="1183554" cy="4295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  <a:r>
                <a:rPr lang="ru-RU" sz="2400" dirty="0">
                  <a:latin typeface="Arial Black" panose="020B0A04020102020204" pitchFamily="34" charset="0"/>
                  <a:cs typeface="Arial" panose="020B0604020202020204" pitchFamily="34" charset="0"/>
                </a:rPr>
                <a:t>99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D282A2B9-3A6B-4F5F-A430-58C84E1C8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280856" y="1943090"/>
              <a:ext cx="133802" cy="1781680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E5D9A5F-B8B0-42E2-96EA-8E48C36CCD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188"/>
          <a:stretch/>
        </p:blipFill>
        <p:spPr>
          <a:xfrm>
            <a:off x="4059383" y="3696440"/>
            <a:ext cx="6421811" cy="31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13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5D5DADA-8CDA-4320-889F-777F0D4E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90" y="424368"/>
            <a:ext cx="8776722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Хронология.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Неогеновый период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9891C-9BD5-48A8-A4D7-BA9A967409DA}"/>
              </a:ext>
            </a:extLst>
          </p:cNvPr>
          <p:cNvSpPr txBox="1"/>
          <p:nvPr/>
        </p:nvSpPr>
        <p:spPr>
          <a:xfrm>
            <a:off x="2665486" y="3184318"/>
            <a:ext cx="123002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100" kern="1200" dirty="0">
                <a:latin typeface="Arial" panose="020B0604020202020204" pitchFamily="34" charset="0"/>
                <a:cs typeface="Arial" panose="020B0604020202020204" pitchFamily="34" charset="0"/>
              </a:rPr>
              <a:t>РСЯ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4ECE8B-4E91-479D-B167-EB76E29ACB3D}"/>
              </a:ext>
            </a:extLst>
          </p:cNvPr>
          <p:cNvSpPr txBox="1">
            <a:spLocks/>
          </p:cNvSpPr>
          <p:nvPr/>
        </p:nvSpPr>
        <p:spPr>
          <a:xfrm>
            <a:off x="2665486" y="3898932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048CC6-73D3-4E91-B6C6-49E09A14ACF5}"/>
              </a:ext>
            </a:extLst>
          </p:cNvPr>
          <p:cNvSpPr/>
          <p:nvPr/>
        </p:nvSpPr>
        <p:spPr>
          <a:xfrm>
            <a:off x="698532" y="3547518"/>
            <a:ext cx="8026734" cy="208992"/>
          </a:xfrm>
          <a:prstGeom prst="rect">
            <a:avLst/>
          </a:prstGeom>
          <a:solidFill>
            <a:srgbClr val="1AA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F96D4-FA2C-4E08-ABFD-2BF9D5791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290" y="2968320"/>
            <a:ext cx="153811" cy="20481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0C578D-BF67-4334-A157-6C607A3C2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321276" y="2344658"/>
            <a:ext cx="153811" cy="2048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BE7630-3E4E-4B8B-92DB-1DC83695AA76}"/>
              </a:ext>
            </a:extLst>
          </p:cNvPr>
          <p:cNvSpPr txBox="1"/>
          <p:nvPr/>
        </p:nvSpPr>
        <p:spPr>
          <a:xfrm>
            <a:off x="960732" y="3855976"/>
            <a:ext cx="116277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100" kern="1200" dirty="0">
                <a:latin typeface="Arial" panose="020B0604020202020204" pitchFamily="34" charset="0"/>
                <a:cs typeface="Arial" panose="020B0604020202020204" pitchFamily="34" charset="0"/>
              </a:rPr>
              <a:t>В России больше 5000 агентств, </a:t>
            </a:r>
            <a:r>
              <a:rPr lang="ru-RU" sz="11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Яндекс.Директ</a:t>
            </a:r>
            <a:endParaRPr lang="ru-RU" sz="11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073954-C603-4A9C-A3BE-ADC6D0FCDAEB}"/>
              </a:ext>
            </a:extLst>
          </p:cNvPr>
          <p:cNvSpPr txBox="1">
            <a:spLocks/>
          </p:cNvSpPr>
          <p:nvPr/>
        </p:nvSpPr>
        <p:spPr>
          <a:xfrm>
            <a:off x="960730" y="3035664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5801F-F6D7-4598-9709-FE6B73029763}"/>
              </a:ext>
            </a:extLst>
          </p:cNvPr>
          <p:cNvSpPr txBox="1"/>
          <p:nvPr/>
        </p:nvSpPr>
        <p:spPr>
          <a:xfrm>
            <a:off x="5656218" y="3184318"/>
            <a:ext cx="1162774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100" kern="1200" dirty="0">
                <a:latin typeface="Arial" panose="020B0604020202020204" pitchFamily="34" charset="0"/>
                <a:cs typeface="Arial" panose="020B0604020202020204" pitchFamily="34" charset="0"/>
              </a:rPr>
              <a:t>Метрика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61DC26-3049-4B53-B97A-E76ADD409FEF}"/>
              </a:ext>
            </a:extLst>
          </p:cNvPr>
          <p:cNvSpPr txBox="1">
            <a:spLocks/>
          </p:cNvSpPr>
          <p:nvPr/>
        </p:nvSpPr>
        <p:spPr>
          <a:xfrm>
            <a:off x="5656218" y="3898932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C8BCA2-9758-47CC-95B4-F0F948F63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3117" y="2968320"/>
            <a:ext cx="153811" cy="20481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17D4A4-54E2-4CA6-BC61-6911838A8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382650" y="2344658"/>
            <a:ext cx="153811" cy="20481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2C9F54-23F3-413B-8F72-EC58F2466548}"/>
              </a:ext>
            </a:extLst>
          </p:cNvPr>
          <p:cNvSpPr txBox="1"/>
          <p:nvPr/>
        </p:nvSpPr>
        <p:spPr>
          <a:xfrm>
            <a:off x="4109114" y="3855976"/>
            <a:ext cx="1278122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100" kern="1200" dirty="0">
                <a:latin typeface="Arial" panose="020B0604020202020204" pitchFamily="34" charset="0"/>
                <a:cs typeface="Arial" panose="020B0604020202020204" pitchFamily="34" charset="0"/>
              </a:rPr>
              <a:t>апуск Одноклассников и ВКонтакте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E7361A-15C8-4721-9331-1D817D07E0FB}"/>
              </a:ext>
            </a:extLst>
          </p:cNvPr>
          <p:cNvSpPr txBox="1">
            <a:spLocks/>
          </p:cNvSpPr>
          <p:nvPr/>
        </p:nvSpPr>
        <p:spPr>
          <a:xfrm>
            <a:off x="4109112" y="3035664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2006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53FE1D-68FB-423E-9F49-A11EFB92D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9459" y="2968320"/>
            <a:ext cx="153811" cy="20481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940A68F-9665-4061-A73C-641BC20ADBF8}"/>
              </a:ext>
            </a:extLst>
          </p:cNvPr>
          <p:cNvSpPr txBox="1"/>
          <p:nvPr/>
        </p:nvSpPr>
        <p:spPr>
          <a:xfrm>
            <a:off x="7161506" y="3861945"/>
            <a:ext cx="1162774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100" kern="1200" dirty="0">
                <a:latin typeface="Arial" panose="020B0604020202020204" pitchFamily="34" charset="0"/>
                <a:cs typeface="Arial" panose="020B0604020202020204" pitchFamily="34" charset="0"/>
              </a:rPr>
              <a:t>Третий кризис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9229DA0-71A2-4FE9-91F5-0DA879EB9E11}"/>
              </a:ext>
            </a:extLst>
          </p:cNvPr>
          <p:cNvSpPr txBox="1">
            <a:spLocks/>
          </p:cNvSpPr>
          <p:nvPr/>
        </p:nvSpPr>
        <p:spPr>
          <a:xfrm>
            <a:off x="7141656" y="3035664"/>
            <a:ext cx="1583610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2008-9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4E090C-771A-43EF-BB08-BE37487067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589"/>
          <a:stretch/>
        </p:blipFill>
        <p:spPr>
          <a:xfrm>
            <a:off x="7190129" y="653544"/>
            <a:ext cx="3770031" cy="62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E4711-1E5E-4A75-8C53-A13034A5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52" b="16213"/>
          <a:stretch/>
        </p:blipFill>
        <p:spPr>
          <a:xfrm>
            <a:off x="3295651" y="342457"/>
            <a:ext cx="8896349" cy="6515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19891C-9BD5-48A8-A4D7-BA9A967409DA}"/>
              </a:ext>
            </a:extLst>
          </p:cNvPr>
          <p:cNvSpPr txBox="1"/>
          <p:nvPr/>
        </p:nvSpPr>
        <p:spPr>
          <a:xfrm>
            <a:off x="2620254" y="3188934"/>
            <a:ext cx="123002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Запуск </a:t>
            </a: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4ECE8B-4E91-479D-B167-EB76E29ACB3D}"/>
              </a:ext>
            </a:extLst>
          </p:cNvPr>
          <p:cNvSpPr txBox="1">
            <a:spLocks/>
          </p:cNvSpPr>
          <p:nvPr/>
        </p:nvSpPr>
        <p:spPr>
          <a:xfrm>
            <a:off x="2620254" y="4112095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048CC6-73D3-4E91-B6C6-49E09A14ACF5}"/>
              </a:ext>
            </a:extLst>
          </p:cNvPr>
          <p:cNvSpPr/>
          <p:nvPr/>
        </p:nvSpPr>
        <p:spPr>
          <a:xfrm>
            <a:off x="698533" y="3760681"/>
            <a:ext cx="7086568" cy="208992"/>
          </a:xfrm>
          <a:prstGeom prst="rect">
            <a:avLst/>
          </a:prstGeom>
          <a:solidFill>
            <a:srgbClr val="1AA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9F96D4-FA2C-4E08-ABFD-2BF9D5791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0290" y="3181483"/>
            <a:ext cx="153811" cy="20481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0C578D-BF67-4334-A157-6C607A3C2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2323085" y="2557821"/>
            <a:ext cx="153811" cy="20481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BE7630-3E4E-4B8B-92DB-1DC83695AA76}"/>
              </a:ext>
            </a:extLst>
          </p:cNvPr>
          <p:cNvSpPr txBox="1"/>
          <p:nvPr/>
        </p:nvSpPr>
        <p:spPr>
          <a:xfrm>
            <a:off x="860715" y="4069139"/>
            <a:ext cx="147296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Появление СРА платформ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073954-C603-4A9C-A3BE-ADC6D0FCDAEB}"/>
              </a:ext>
            </a:extLst>
          </p:cNvPr>
          <p:cNvSpPr txBox="1">
            <a:spLocks/>
          </p:cNvSpPr>
          <p:nvPr/>
        </p:nvSpPr>
        <p:spPr>
          <a:xfrm>
            <a:off x="860714" y="3248827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5801F-F6D7-4598-9709-FE6B73029763}"/>
              </a:ext>
            </a:extLst>
          </p:cNvPr>
          <p:cNvSpPr txBox="1"/>
          <p:nvPr/>
        </p:nvSpPr>
        <p:spPr>
          <a:xfrm>
            <a:off x="6511808" y="3188934"/>
            <a:ext cx="116277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Пятый кризис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61DC26-3049-4B53-B97A-E76ADD409FEF}"/>
              </a:ext>
            </a:extLst>
          </p:cNvPr>
          <p:cNvSpPr txBox="1">
            <a:spLocks/>
          </p:cNvSpPr>
          <p:nvPr/>
        </p:nvSpPr>
        <p:spPr>
          <a:xfrm>
            <a:off x="6511808" y="4112095"/>
            <a:ext cx="1360543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9C8BCA2-9758-47CC-95B4-F0F948F63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3529" y="3181483"/>
            <a:ext cx="153811" cy="20481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17D4A4-54E2-4CA6-BC61-6911838A8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6224533" y="2557821"/>
            <a:ext cx="153811" cy="20481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2C9F54-23F3-413B-8F72-EC58F2466548}"/>
              </a:ext>
            </a:extLst>
          </p:cNvPr>
          <p:cNvSpPr txBox="1"/>
          <p:nvPr/>
        </p:nvSpPr>
        <p:spPr>
          <a:xfrm>
            <a:off x="4445753" y="4069139"/>
            <a:ext cx="127812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Четвёртый кризис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E7361A-15C8-4721-9331-1D817D07E0FB}"/>
              </a:ext>
            </a:extLst>
          </p:cNvPr>
          <p:cNvSpPr txBox="1">
            <a:spLocks/>
          </p:cNvSpPr>
          <p:nvPr/>
        </p:nvSpPr>
        <p:spPr>
          <a:xfrm>
            <a:off x="4445751" y="3248827"/>
            <a:ext cx="1795996" cy="493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2014-15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421D6D7-1B2F-4D4C-8A8D-949D85CA1E10}"/>
              </a:ext>
            </a:extLst>
          </p:cNvPr>
          <p:cNvSpPr txBox="1">
            <a:spLocks/>
          </p:cNvSpPr>
          <p:nvPr/>
        </p:nvSpPr>
        <p:spPr>
          <a:xfrm>
            <a:off x="610290" y="424368"/>
            <a:ext cx="69499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Хронология. Четвертичный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577900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BDA7-8A4D-DD45-AEB6-F54814B7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722918"/>
            <a:ext cx="10515600" cy="1325563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Причины роста (или краха). Мегафауна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E85-4F2D-C04A-90FE-F87FAF78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0" y="2518833"/>
            <a:ext cx="7700820" cy="252881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 одно агентство не стало очень большим</a:t>
            </a:r>
            <a:b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 диверсификации. Надолго очень большим.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Слияния и поглощения – альтернатива росту изнутри.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Люди – всё.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Верный путь к краху – </a:t>
            </a:r>
            <a:r>
              <a:rPr lang="ru-RU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моноклиентность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/ работа</a:t>
            </a:r>
            <a:b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клиентами из одной единственной сферы.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управление финансами.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ED51B8-2253-49D6-A37F-CA27560E2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167"/>
          <a:stretch/>
        </p:blipFill>
        <p:spPr>
          <a:xfrm>
            <a:off x="6616700" y="1614908"/>
            <a:ext cx="5581650" cy="51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BDA7-8A4D-DD45-AEB6-F54814B7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0" y="57777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Демпинг. И его последствия.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E85-4F2D-C04A-90FE-F87FAF78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80" y="1825625"/>
            <a:ext cx="8879958" cy="349065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Осознанный регулярный демпинг – кастрация, производимая собственноручно.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Клиент, знающий, что покупает по демпинговой цене, будет обманут. Или расторгнет контракт.</a:t>
            </a:r>
          </a:p>
          <a:p>
            <a:pPr marL="0" indent="0">
              <a:buNone/>
            </a:pP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Фрод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прочие виды мошенничества, кормятся на демпинге.</a:t>
            </a:r>
          </a:p>
        </p:txBody>
      </p:sp>
    </p:spTree>
    <p:extLst>
      <p:ext uri="{BB962C8B-B14F-4D97-AF65-F5344CB8AC3E}">
        <p14:creationId xmlns:p14="http://schemas.microsoft.com/office/powerpoint/2010/main" val="11167820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10680</TotalTime>
  <Words>727</Words>
  <Application>Microsoft Office PowerPoint</Application>
  <PresentationFormat>Широкоэкранный</PresentationFormat>
  <Paragraphs>392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Рекламная палеонтология. Как из большого агентства стать очень большим.</vt:lpstr>
      <vt:lpstr>О чём поговорим</vt:lpstr>
      <vt:lpstr>О чём поговорим</vt:lpstr>
      <vt:lpstr>Хронология. Палеогеновый период</vt:lpstr>
      <vt:lpstr>Хронология. Неогеновый период</vt:lpstr>
      <vt:lpstr>Презентация PowerPoint</vt:lpstr>
      <vt:lpstr>Причины роста (или краха). Мегафауна </vt:lpstr>
      <vt:lpstr>Демпинг. И его последствия.</vt:lpstr>
      <vt:lpstr>Где деньги, Лебовски?</vt:lpstr>
      <vt:lpstr>Деньги в российской рекламе. 1992 - 2024</vt:lpstr>
      <vt:lpstr>Деньги в российской рекламе. 1992 - 2024</vt:lpstr>
      <vt:lpstr>Деньги в российской рекламе. 1992 - 2024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лгр</dc:title>
  <dc:creator>Microsoft Office User</dc:creator>
  <cp:lastModifiedBy>Yulia Shmakova</cp:lastModifiedBy>
  <cp:revision>26</cp:revision>
  <dcterms:created xsi:type="dcterms:W3CDTF">2024-07-30T10:44:35Z</dcterms:created>
  <dcterms:modified xsi:type="dcterms:W3CDTF">2024-08-29T11:13:01Z</dcterms:modified>
</cp:coreProperties>
</file>