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9" r:id="rId3"/>
    <p:sldMasterId id="2147483694" r:id="rId4"/>
    <p:sldMasterId id="2147483713" r:id="rId5"/>
    <p:sldMasterId id="2147483740" r:id="rId6"/>
  </p:sldMasterIdLst>
  <p:notesMasterIdLst>
    <p:notesMasterId r:id="rId15"/>
  </p:notesMasterIdLst>
  <p:sldIdLst>
    <p:sldId id="2147479993" r:id="rId7"/>
    <p:sldId id="2147480662" r:id="rId8"/>
    <p:sldId id="2147480278" r:id="rId9"/>
    <p:sldId id="2147480667" r:id="rId10"/>
    <p:sldId id="2147480762" r:id="rId11"/>
    <p:sldId id="2147480371" r:id="rId12"/>
    <p:sldId id="2147479840" r:id="rId13"/>
    <p:sldId id="214748040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613551104436236E-2"/>
          <c:y val="0.14996322561420714"/>
          <c:w val="0.51258650921707838"/>
          <c:h val="0.781775946634966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Центральный федеральный округ</c:v>
                </c:pt>
              </c:strCache>
            </c:strRef>
          </c:tx>
          <c:spPr>
            <a:solidFill>
              <a:srgbClr val="675895"/>
            </a:solidFill>
            <a:ln>
              <a:noFill/>
            </a:ln>
            <a:effectLst/>
          </c:spPr>
          <c:invertIfNegative val="0"/>
          <c:cat>
            <c:numRef>
              <c:f>Sheet1!$A$4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Sheet1!$B$4</c:f>
              <c:numCache>
                <c:formatCode>General</c:formatCode>
                <c:ptCount val="1"/>
                <c:pt idx="0">
                  <c:v>40219456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52-4B96-84AD-AAA930BFE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Приволжский федеральный округ</c:v>
                </c:pt>
              </c:strCache>
            </c:strRef>
          </c:tx>
          <c:spPr>
            <a:solidFill>
              <a:srgbClr val="4697E2"/>
            </a:solidFill>
            <a:ln>
              <a:noFill/>
            </a:ln>
            <a:effectLst/>
          </c:spPr>
          <c:invertIfNegative val="0"/>
          <c:cat>
            <c:numRef>
              <c:f>Sheet1!$A$4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Sheet1!$C$4</c:f>
              <c:numCache>
                <c:formatCode>General</c:formatCode>
                <c:ptCount val="1"/>
                <c:pt idx="0">
                  <c:v>28612039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52-4B96-84AD-AAA930BFE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Южный федеральный округ</c:v>
                </c:pt>
              </c:strCache>
            </c:strRef>
          </c:tx>
          <c:spPr>
            <a:solidFill>
              <a:srgbClr val="CB4B7A"/>
            </a:solidFill>
            <a:ln>
              <a:noFill/>
            </a:ln>
            <a:effectLst/>
          </c:spPr>
          <c:invertIfNegative val="0"/>
          <c:cat>
            <c:numRef>
              <c:f>Sheet1!$A$4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Sheet1!$D$4</c:f>
              <c:numCache>
                <c:formatCode>General</c:formatCode>
                <c:ptCount val="1"/>
                <c:pt idx="0">
                  <c:v>16633067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52-4B96-84AD-AAA930BFEF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Сибирский федеральный округ</c:v>
                </c:pt>
              </c:strCache>
            </c:strRef>
          </c:tx>
          <c:spPr>
            <a:solidFill>
              <a:srgbClr val="FFB500"/>
            </a:solidFill>
            <a:ln>
              <a:noFill/>
            </a:ln>
            <a:effectLst/>
          </c:spPr>
          <c:invertIfNegative val="0"/>
          <c:cat>
            <c:numRef>
              <c:f>Sheet1!$A$4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Sheet1!$E$4</c:f>
              <c:numCache>
                <c:formatCode>General</c:formatCode>
                <c:ptCount val="1"/>
                <c:pt idx="0">
                  <c:v>16606473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52-4B96-84AD-AAA930BFEFF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Северо-Западный федеральный округ</c:v>
                </c:pt>
              </c:strCache>
            </c:strRef>
          </c:tx>
          <c:spPr>
            <a:solidFill>
              <a:srgbClr val="204188"/>
            </a:solidFill>
            <a:ln>
              <a:noFill/>
            </a:ln>
            <a:effectLst/>
          </c:spPr>
          <c:invertIfNegative val="0"/>
          <c:cat>
            <c:numRef>
              <c:f>Sheet1!$A$4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Sheet1!$F$4</c:f>
              <c:numCache>
                <c:formatCode>General</c:formatCode>
                <c:ptCount val="1"/>
                <c:pt idx="0">
                  <c:v>13853850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52-4B96-84AD-AAA930BFEFF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Уральский федеральный округ</c:v>
                </c:pt>
              </c:strCache>
            </c:strRef>
          </c:tx>
          <c:spPr>
            <a:solidFill>
              <a:srgbClr val="F06E2D"/>
            </a:solidFill>
            <a:ln>
              <a:noFill/>
            </a:ln>
            <a:effectLst/>
          </c:spPr>
          <c:invertIfNegative val="0"/>
          <c:cat>
            <c:numRef>
              <c:f>Sheet1!$A$4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Sheet1!$G$4</c:f>
              <c:numCache>
                <c:formatCode>General</c:formatCode>
                <c:ptCount val="1"/>
                <c:pt idx="0">
                  <c:v>12260711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52-4B96-84AD-AAA930BFEFF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Северо-Кавказский федеральный округ</c:v>
                </c:pt>
              </c:strCache>
            </c:strRef>
          </c:tx>
          <c:spPr>
            <a:solidFill>
              <a:srgbClr val="03A577"/>
            </a:solidFill>
            <a:ln>
              <a:noFill/>
            </a:ln>
            <a:effectLst/>
          </c:spPr>
          <c:invertIfNegative val="0"/>
          <c:cat>
            <c:numRef>
              <c:f>Sheet1!$A$4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Sheet1!$H$4</c:f>
              <c:numCache>
                <c:formatCode>General</c:formatCode>
                <c:ptCount val="1"/>
                <c:pt idx="0">
                  <c:v>10228406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52-4B96-84AD-AAA930BFEFF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Дальневосточный федеральный округ</c:v>
                </c:pt>
              </c:strCache>
            </c:strRef>
          </c:tx>
          <c:spPr>
            <a:solidFill>
              <a:srgbClr val="3265D2"/>
            </a:solidFill>
            <a:ln>
              <a:noFill/>
            </a:ln>
            <a:effectLst/>
          </c:spPr>
          <c:invertIfNegative val="0"/>
          <c:cat>
            <c:numRef>
              <c:f>Sheet1!$A$4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Sheet1!$I$4</c:f>
              <c:numCache>
                <c:formatCode>General</c:formatCode>
                <c:ptCount val="1"/>
                <c:pt idx="0">
                  <c:v>7885104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52-4B96-84AD-AAA930BFEFF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Москва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Sheet1!$A$4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Sheet1!$J$4</c:f>
              <c:numCache>
                <c:formatCode>General</c:formatCode>
                <c:ptCount val="1"/>
                <c:pt idx="0">
                  <c:v>13126990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52-4B96-84AD-AAA930BFEFF4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Sheet1!$A$4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Sheet1!$K$4</c:f>
              <c:numCache>
                <c:formatCode>General</c:formatCode>
                <c:ptCount val="1"/>
                <c:pt idx="0">
                  <c:v>5598903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352-4B96-84AD-AAA930BFE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30"/>
        <c:axId val="1676074927"/>
        <c:axId val="2104853663"/>
      </c:barChart>
      <c:catAx>
        <c:axId val="16760749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4853663"/>
        <c:crosses val="autoZero"/>
        <c:auto val="1"/>
        <c:lblAlgn val="ctr"/>
        <c:lblOffset val="100"/>
        <c:noMultiLvlLbl val="0"/>
      </c:catAx>
      <c:valAx>
        <c:axId val="2104853663"/>
        <c:scaling>
          <c:orientation val="minMax"/>
          <c:max val="4100000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6074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667063436763399"/>
          <c:y val="0.15973543726439562"/>
          <c:w val="0.325292411579161"/>
          <c:h val="0.76495649349727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931620213680204E-3"/>
          <c:y val="2.4399965715159525E-2"/>
          <c:w val="0.47019692968909732"/>
          <c:h val="0.841762271465241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Вклад реального спроса</c:v>
                </c:pt>
              </c:strCache>
            </c:strRef>
          </c:tx>
          <c:spPr>
            <a:solidFill>
              <a:srgbClr val="4697E2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-1.2660499852850284E-17"/>
                  <c:y val="1.6183517116912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4C-4C35-A56D-8B9F73D274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12 месяцев по май 2023</c:v>
                </c:pt>
                <c:pt idx="1">
                  <c:v>12 месяцев по май 2024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-1</c:v>
                </c:pt>
                <c:pt idx="1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90-DD46-B892-2CAE2A9D4D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Вклад инфляции</c:v>
                </c:pt>
              </c:strCache>
            </c:strRef>
          </c:tx>
          <c:spPr>
            <a:solidFill>
              <a:srgbClr val="EF5F17"/>
            </a:solidFill>
            <a:ln w="12700" cap="flat">
              <a:noFill/>
              <a:miter lim="400000"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196713545786465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90-DD46-B892-2CAE2A9D4D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12 месяцев по май 2023</c:v>
                </c:pt>
                <c:pt idx="1">
                  <c:v>12 месяцев по май 2024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13.5</c:v>
                </c:pt>
                <c:pt idx="1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90-DD46-B892-2CAE2A9D4D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1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FFFFFF">
                <a:lumMod val="75000"/>
              </a:srgbClr>
            </a:solidFill>
            <a:prstDash val="solid"/>
            <a:round/>
          </a:ln>
        </c:spPr>
        <c:txPr>
          <a:bodyPr rot="0"/>
          <a:lstStyle/>
          <a:p>
            <a:pPr>
              <a:defRPr sz="1050">
                <a:solidFill>
                  <a:schemeClr val="bg1">
                    <a:lumMod val="65000"/>
                  </a:schemeClr>
                </a:solidFill>
              </a:defRPr>
            </a:pPr>
            <a:endParaRPr lang="ru-RU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20"/>
          <c:min val="-3"/>
        </c:scaling>
        <c:delete val="1"/>
        <c:axPos val="l"/>
        <c:numFmt formatCode="0" sourceLinked="0"/>
        <c:majorTickMark val="out"/>
        <c:minorTickMark val="none"/>
        <c:tickLblPos val="nextTo"/>
        <c:crossAx val="2094734552"/>
        <c:crosses val="min"/>
        <c:crossBetween val="between"/>
        <c:majorUnit val="6.6666699999999999"/>
        <c:minorUnit val="3.3333300000000001"/>
      </c:valAx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.52162115721749269"/>
          <c:y val="0.36918692976717377"/>
          <c:w val="0.47561651999530186"/>
          <c:h val="0.28036719054295761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667151148931304E-2"/>
          <c:y val="0"/>
          <c:w val="0.86736193039865817"/>
          <c:h val="0.814832118013796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Деньги</c:v>
                </c:pt>
              </c:strCache>
            </c:strRef>
          </c:tx>
          <c:spPr>
            <a:solidFill>
              <a:srgbClr val="6758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Центральный регион</c:v>
                </c:pt>
                <c:pt idx="1">
                  <c:v>Северо-запад</c:v>
                </c:pt>
                <c:pt idx="2">
                  <c:v>Юг</c:v>
                </c:pt>
                <c:pt idx="3">
                  <c:v>Волга</c:v>
                </c:pt>
                <c:pt idx="4">
                  <c:v>Урал</c:v>
                </c:pt>
                <c:pt idx="5">
                  <c:v>Сибирь и Дальный Восток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11.483924721802307</c:v>
                </c:pt>
                <c:pt idx="1">
                  <c:v>10.342402675621742</c:v>
                </c:pt>
                <c:pt idx="2">
                  <c:v>18.486217492341407</c:v>
                </c:pt>
                <c:pt idx="3">
                  <c:v>15.510147411104104</c:v>
                </c:pt>
                <c:pt idx="4">
                  <c:v>16.569596581314805</c:v>
                </c:pt>
                <c:pt idx="5">
                  <c:v>18.45875018133254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0-41FC-A402-1AEA640725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Упаковки</c:v>
                </c:pt>
              </c:strCache>
            </c:strRef>
          </c:tx>
          <c:spPr>
            <a:solidFill>
              <a:srgbClr val="FFB500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E0-41FC-A402-1AEA640725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Центральный регион</c:v>
                </c:pt>
                <c:pt idx="1">
                  <c:v>Северо-запад</c:v>
                </c:pt>
                <c:pt idx="2">
                  <c:v>Юг</c:v>
                </c:pt>
                <c:pt idx="3">
                  <c:v>Волга</c:v>
                </c:pt>
                <c:pt idx="4">
                  <c:v>Урал</c:v>
                </c:pt>
                <c:pt idx="5">
                  <c:v>Сибирь и Дальный Восток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7.542517406392002</c:v>
                </c:pt>
                <c:pt idx="1">
                  <c:v>5.9407573706388384</c:v>
                </c:pt>
                <c:pt idx="2">
                  <c:v>14.586503098950288</c:v>
                </c:pt>
                <c:pt idx="3">
                  <c:v>11.648049122766135</c:v>
                </c:pt>
                <c:pt idx="4">
                  <c:v>13.636371544533898</c:v>
                </c:pt>
                <c:pt idx="5">
                  <c:v>13.207724027145851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E0-41FC-A402-1AEA640725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997231343"/>
        <c:axId val="1996754447"/>
      </c:barChart>
      <c:catAx>
        <c:axId val="1997231343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1996754447"/>
        <c:crosses val="autoZero"/>
        <c:auto val="1"/>
        <c:lblAlgn val="ctr"/>
        <c:lblOffset val="100"/>
        <c:noMultiLvlLbl val="0"/>
      </c:catAx>
      <c:valAx>
        <c:axId val="1996754447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extTo"/>
        <c:crossAx val="1997231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170674884146042"/>
          <c:y val="0.84226102068193054"/>
          <c:w val="0.48525731105176573"/>
          <c:h val="5.789748528462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ontserrat" pitchFamily="2" charset="77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46426972114429E-2"/>
          <c:y val="3.5285815102328866E-2"/>
          <c:w val="0.9373786066134826"/>
          <c:h val="0.929428369795342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Top 1-5</c:v>
                </c:pt>
              </c:strCache>
            </c:strRef>
          </c:tx>
          <c:spPr>
            <a:solidFill>
              <a:srgbClr val="F06E2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16.519469320498562</c:v>
                </c:pt>
                <c:pt idx="1">
                  <c:v>16.432520505860165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A-47DC-9CEE-E1044FA79D1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Top 6-10</c:v>
                </c:pt>
              </c:strCache>
            </c:strRef>
          </c:tx>
          <c:spPr>
            <a:solidFill>
              <a:srgbClr val="204188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7.1759801756734189</c:v>
                </c:pt>
                <c:pt idx="1">
                  <c:v>7.145968909658265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7A-47DC-9CEE-E1044FA79D1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Top 11-30</c:v>
                </c:pt>
              </c:strCache>
            </c:strRef>
          </c:tx>
          <c:spPr>
            <a:solidFill>
              <a:srgbClr val="FFB5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13.380185693117689</c:v>
                </c:pt>
                <c:pt idx="1">
                  <c:v>13.863250051596321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7A-47DC-9CEE-E1044FA79D1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Top 31-100</c:v>
                </c:pt>
              </c:strCache>
            </c:strRef>
          </c:tx>
          <c:spPr>
            <a:solidFill>
              <a:srgbClr val="CB4B7A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16.430624978898457</c:v>
                </c:pt>
                <c:pt idx="1">
                  <c:v>16.792596858334921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7A-47DC-9CEE-E1044FA79D1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100+</c:v>
                </c:pt>
              </c:strCache>
            </c:strRef>
          </c:tx>
          <c:spPr>
            <a:solidFill>
              <a:srgbClr val="4697E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31.045227805787391</c:v>
                </c:pt>
                <c:pt idx="1">
                  <c:v>30.221990846733199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7A-47DC-9CEE-E1044FA79D1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Private Label</c:v>
                </c:pt>
              </c:strCache>
            </c:strRef>
          </c:tx>
          <c:spPr>
            <a:solidFill>
              <a:srgbClr val="67589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2022</c:v>
                </c:pt>
                <c:pt idx="1">
                  <c:v>2023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15.448512026024483</c:v>
                </c:pt>
                <c:pt idx="1">
                  <c:v>15.543672827817129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7A-47DC-9CEE-E1044FA79D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34169600"/>
        <c:axId val="334171136"/>
      </c:barChart>
      <c:catAx>
        <c:axId val="33416960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34171136"/>
        <c:crosses val="autoZero"/>
        <c:auto val="1"/>
        <c:lblAlgn val="ctr"/>
        <c:lblOffset val="100"/>
        <c:noMultiLvlLbl val="0"/>
      </c:catAx>
      <c:valAx>
        <c:axId val="33417113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33416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+mn-lt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846426972114429E-2"/>
          <c:y val="3.5285815102328866E-2"/>
          <c:w val="0.9373786066134826"/>
          <c:h val="0.929428369795342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Top 1-5</c:v>
                </c:pt>
              </c:strCache>
            </c:strRef>
          </c:tx>
          <c:spPr>
            <a:solidFill>
              <a:srgbClr val="F06E2D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YTD-1</c:v>
                </c:pt>
                <c:pt idx="1">
                  <c:v>YTD Aug`232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40.581847644552369</c:v>
                </c:pt>
                <c:pt idx="1">
                  <c:v>38.062206464374583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7A-47DC-9CEE-E1044FA79D1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Top 6-10</c:v>
                </c:pt>
              </c:strCache>
            </c:strRef>
          </c:tx>
          <c:spPr>
            <a:solidFill>
              <a:srgbClr val="204188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YTD-1</c:v>
                </c:pt>
                <c:pt idx="1">
                  <c:v>YTD Aug`232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13.941951868620173</c:v>
                </c:pt>
                <c:pt idx="1">
                  <c:v>13.48641141138458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7A-47DC-9CEE-E1044FA79D1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Top 11-30</c:v>
                </c:pt>
              </c:strCache>
            </c:strRef>
          </c:tx>
          <c:spPr>
            <a:solidFill>
              <a:srgbClr val="FFB500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YTD-1</c:v>
                </c:pt>
                <c:pt idx="1">
                  <c:v>YTD Aug`232</c:v>
                </c:pt>
              </c:strCache>
            </c:strRef>
          </c:cat>
          <c:val>
            <c:numRef>
              <c:f>Sheet1!$B$4:$C$4</c:f>
              <c:numCache>
                <c:formatCode>0.0</c:formatCode>
                <c:ptCount val="2"/>
                <c:pt idx="0">
                  <c:v>16.355268721424022</c:v>
                </c:pt>
                <c:pt idx="1">
                  <c:v>17.688890437046233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7A-47DC-9CEE-E1044FA79D1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Top 31-100</c:v>
                </c:pt>
              </c:strCache>
            </c:strRef>
          </c:tx>
          <c:spPr>
            <a:solidFill>
              <a:srgbClr val="CB4B7A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YTD-1</c:v>
                </c:pt>
                <c:pt idx="1">
                  <c:v>YTD Aug`232</c:v>
                </c:pt>
              </c:strCache>
            </c:strRef>
          </c:cat>
          <c:val>
            <c:numRef>
              <c:f>Sheet1!$B$5:$C$5</c:f>
              <c:numCache>
                <c:formatCode>0.0</c:formatCode>
                <c:ptCount val="2"/>
                <c:pt idx="0">
                  <c:v>9.0258945167324889</c:v>
                </c:pt>
                <c:pt idx="1">
                  <c:v>8.9323146030551897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7A-47DC-9CEE-E1044FA79D1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100+</c:v>
                </c:pt>
              </c:strCache>
            </c:strRef>
          </c:tx>
          <c:spPr>
            <a:solidFill>
              <a:srgbClr val="4697E2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YTD-1</c:v>
                </c:pt>
                <c:pt idx="1">
                  <c:v>YTD Aug`232</c:v>
                </c:pt>
              </c:strCache>
            </c:strRef>
          </c:cat>
          <c:val>
            <c:numRef>
              <c:f>Sheet1!$B$6:$C$6</c:f>
              <c:numCache>
                <c:formatCode>0.0</c:formatCode>
                <c:ptCount val="2"/>
                <c:pt idx="0">
                  <c:v>4.6666760650841779</c:v>
                </c:pt>
                <c:pt idx="1">
                  <c:v>4.6772708185465044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7A-47DC-9CEE-E1044FA79D1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Private Label</c:v>
                </c:pt>
              </c:strCache>
            </c:strRef>
          </c:tx>
          <c:spPr>
            <a:solidFill>
              <a:srgbClr val="67589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Sheet1!$B$1:$C$1</c:f>
              <c:strCache>
                <c:ptCount val="2"/>
                <c:pt idx="0">
                  <c:v>YTD-1</c:v>
                </c:pt>
                <c:pt idx="1">
                  <c:v>YTD Aug`232</c:v>
                </c:pt>
              </c:strCache>
            </c:strRef>
          </c:cat>
          <c:val>
            <c:numRef>
              <c:f>Sheet1!$B$7:$C$7</c:f>
              <c:numCache>
                <c:formatCode>0.0</c:formatCode>
                <c:ptCount val="2"/>
                <c:pt idx="0">
                  <c:v>15.428361183586766</c:v>
                </c:pt>
                <c:pt idx="1">
                  <c:v>17.152906265592911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7A-47DC-9CEE-E1044FA79D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334371840"/>
        <c:axId val="334385920"/>
      </c:barChart>
      <c:catAx>
        <c:axId val="33437184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334385920"/>
        <c:crosses val="autoZero"/>
        <c:auto val="1"/>
        <c:lblAlgn val="ctr"/>
        <c:lblOffset val="100"/>
        <c:noMultiLvlLbl val="0"/>
      </c:catAx>
      <c:valAx>
        <c:axId val="334385920"/>
        <c:scaling>
          <c:orientation val="maxMin"/>
        </c:scaling>
        <c:delete val="1"/>
        <c:axPos val="l"/>
        <c:numFmt formatCode="0.0" sourceLinked="1"/>
        <c:majorTickMark val="out"/>
        <c:minorTickMark val="none"/>
        <c:tickLblPos val="nextTo"/>
        <c:crossAx val="33437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+mn-lt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23436927026036"/>
          <c:y val="6.3248623084291189E-2"/>
          <c:w val="0.5828263659699302"/>
          <c:h val="0.87350288353663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76-4D06-8BEB-174CE772B588}"/>
              </c:ext>
            </c:extLst>
          </c:dPt>
          <c:dPt>
            <c:idx val="1"/>
            <c:invertIfNegative val="0"/>
            <c:bubble3D val="0"/>
            <c:spPr>
              <a:solidFill>
                <a:srgbClr val="F06E2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76-4D06-8BEB-174CE772B588}"/>
              </c:ext>
            </c:extLst>
          </c:dPt>
          <c:dPt>
            <c:idx val="2"/>
            <c:invertIfNegative val="0"/>
            <c:bubble3D val="0"/>
            <c:spPr>
              <a:solidFill>
                <a:srgbClr val="2041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76-4D06-8BEB-174CE772B588}"/>
              </c:ext>
            </c:extLst>
          </c:dPt>
          <c:dPt>
            <c:idx val="3"/>
            <c:invertIfNegative val="0"/>
            <c:bubble3D val="0"/>
            <c:spPr>
              <a:solidFill>
                <a:srgbClr val="FFB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76-4D06-8BEB-174CE772B588}"/>
              </c:ext>
            </c:extLst>
          </c:dPt>
          <c:dPt>
            <c:idx val="4"/>
            <c:invertIfNegative val="0"/>
            <c:bubble3D val="0"/>
            <c:spPr>
              <a:solidFill>
                <a:srgbClr val="CB4B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276-4D06-8BEB-174CE772B588}"/>
              </c:ext>
            </c:extLst>
          </c:dPt>
          <c:dPt>
            <c:idx val="5"/>
            <c:invertIfNegative val="0"/>
            <c:bubble3D val="0"/>
            <c:spPr>
              <a:solidFill>
                <a:srgbClr val="4697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276-4D06-8BEB-174CE772B588}"/>
              </c:ext>
            </c:extLst>
          </c:dPt>
          <c:dPt>
            <c:idx val="6"/>
            <c:invertIfNegative val="0"/>
            <c:bubble3D val="0"/>
            <c:spPr>
              <a:solidFill>
                <a:srgbClr val="6758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276-4D06-8BEB-174CE772B58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Тотал</c:v>
                </c:pt>
                <c:pt idx="1">
                  <c:v>Top 1-5</c:v>
                </c:pt>
                <c:pt idx="2">
                  <c:v>Top 6-10</c:v>
                </c:pt>
                <c:pt idx="3">
                  <c:v>Top 11-30</c:v>
                </c:pt>
                <c:pt idx="4">
                  <c:v>Top 31-100</c:v>
                </c:pt>
                <c:pt idx="5">
                  <c:v>100+</c:v>
                </c:pt>
                <c:pt idx="6">
                  <c:v>Private Label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0.70320960174525138</c:v>
                </c:pt>
                <c:pt idx="1">
                  <c:v>-5.5492399198007041</c:v>
                </c:pt>
                <c:pt idx="2">
                  <c:v>-2.5871751721631053</c:v>
                </c:pt>
                <c:pt idx="3">
                  <c:v>8.9146299975361725</c:v>
                </c:pt>
                <c:pt idx="4">
                  <c:v>-0.34087501990505487</c:v>
                </c:pt>
                <c:pt idx="5">
                  <c:v>0.93183607243134547</c:v>
                </c:pt>
                <c:pt idx="6">
                  <c:v>11.959572010843948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276-4D06-8BEB-174CE772B5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4461184"/>
        <c:axId val="334475264"/>
      </c:barChart>
      <c:catAx>
        <c:axId val="33446118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34475264"/>
        <c:crosses val="autoZero"/>
        <c:auto val="1"/>
        <c:lblAlgn val="ctr"/>
        <c:lblOffset val="100"/>
        <c:noMultiLvlLbl val="0"/>
      </c:catAx>
      <c:valAx>
        <c:axId val="334475264"/>
        <c:scaling>
          <c:orientation val="minMax"/>
        </c:scaling>
        <c:delete val="0"/>
        <c:axPos val="t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46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23436927026036"/>
          <c:y val="6.3248623084291189E-2"/>
          <c:w val="0.5828263659699302"/>
          <c:h val="0.873502883536631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FF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06-4B97-B2B8-94A03E5A12F2}"/>
              </c:ext>
            </c:extLst>
          </c:dPt>
          <c:dPt>
            <c:idx val="1"/>
            <c:invertIfNegative val="0"/>
            <c:bubble3D val="0"/>
            <c:spPr>
              <a:solidFill>
                <a:srgbClr val="F06E2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06-4B97-B2B8-94A03E5A12F2}"/>
              </c:ext>
            </c:extLst>
          </c:dPt>
          <c:dPt>
            <c:idx val="2"/>
            <c:invertIfNegative val="0"/>
            <c:bubble3D val="0"/>
            <c:spPr>
              <a:solidFill>
                <a:srgbClr val="20418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06-4B97-B2B8-94A03E5A12F2}"/>
              </c:ext>
            </c:extLst>
          </c:dPt>
          <c:dPt>
            <c:idx val="3"/>
            <c:invertIfNegative val="0"/>
            <c:bubble3D val="0"/>
            <c:spPr>
              <a:solidFill>
                <a:srgbClr val="FFB5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06-4B97-B2B8-94A03E5A12F2}"/>
              </c:ext>
            </c:extLst>
          </c:dPt>
          <c:dPt>
            <c:idx val="4"/>
            <c:invertIfNegative val="0"/>
            <c:bubble3D val="0"/>
            <c:spPr>
              <a:solidFill>
                <a:srgbClr val="CB4B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106-4B97-B2B8-94A03E5A12F2}"/>
              </c:ext>
            </c:extLst>
          </c:dPt>
          <c:dPt>
            <c:idx val="5"/>
            <c:invertIfNegative val="0"/>
            <c:bubble3D val="0"/>
            <c:spPr>
              <a:solidFill>
                <a:srgbClr val="4697E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106-4B97-B2B8-94A03E5A12F2}"/>
              </c:ext>
            </c:extLst>
          </c:dPt>
          <c:dPt>
            <c:idx val="6"/>
            <c:invertIfNegative val="0"/>
            <c:bubble3D val="0"/>
            <c:spPr>
              <a:solidFill>
                <a:srgbClr val="6758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106-4B97-B2B8-94A03E5A12F2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Тотал</c:v>
                </c:pt>
                <c:pt idx="1">
                  <c:v>Top 1-5</c:v>
                </c:pt>
                <c:pt idx="2">
                  <c:v>Top 6-10</c:v>
                </c:pt>
                <c:pt idx="3">
                  <c:v>Top 11-30</c:v>
                </c:pt>
                <c:pt idx="4">
                  <c:v>Top 31-100</c:v>
                </c:pt>
                <c:pt idx="5">
                  <c:v>100+</c:v>
                </c:pt>
                <c:pt idx="6">
                  <c:v>Private Label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8.9265687581749749</c:v>
                </c:pt>
                <c:pt idx="1">
                  <c:v>8.3532430748614868</c:v>
                </c:pt>
                <c:pt idx="2">
                  <c:v>8.4710178576580528</c:v>
                </c:pt>
                <c:pt idx="3">
                  <c:v>12.859140716837066</c:v>
                </c:pt>
                <c:pt idx="4">
                  <c:v>11.32625561516301</c:v>
                </c:pt>
                <c:pt idx="5">
                  <c:v>6.0381255557072997</c:v>
                </c:pt>
                <c:pt idx="6">
                  <c:v>9.5975420921820245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106-4B97-B2B8-94A03E5A12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42194048"/>
        <c:axId val="342199680"/>
      </c:barChart>
      <c:catAx>
        <c:axId val="34219404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342199680"/>
        <c:crosses val="autoZero"/>
        <c:auto val="1"/>
        <c:lblAlgn val="ctr"/>
        <c:lblOffset val="100"/>
        <c:noMultiLvlLbl val="0"/>
      </c:catAx>
      <c:valAx>
        <c:axId val="342199680"/>
        <c:scaling>
          <c:orientation val="minMax"/>
        </c:scaling>
        <c:delete val="0"/>
        <c:axPos val="t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219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03846163663025E-2"/>
          <c:y val="4.149780695313908E-2"/>
          <c:w val="0.94161925135085078"/>
          <c:h val="0.926196752389781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Продажи, руб.</c:v>
                </c:pt>
              </c:strCache>
            </c:strRef>
          </c:tx>
          <c:spPr>
            <a:solidFill>
              <a:srgbClr val="59AD00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rgbClr val="59A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26-4EA3-9278-1B82CAFF7066}"/>
              </c:ext>
            </c:extLst>
          </c:dPt>
          <c:dPt>
            <c:idx val="8"/>
            <c:invertIfNegative val="0"/>
            <c:bubble3D val="0"/>
            <c:spPr>
              <a:solidFill>
                <a:srgbClr val="59A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26-4EA3-9278-1B82CAFF706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ЦФО</c:v>
                </c:pt>
                <c:pt idx="1">
                  <c:v>ПФО</c:v>
                </c:pt>
                <c:pt idx="2">
                  <c:v>ЮФО</c:v>
                </c:pt>
                <c:pt idx="3">
                  <c:v>СФО</c:v>
                </c:pt>
                <c:pt idx="4">
                  <c:v>СЗФО</c:v>
                </c:pt>
                <c:pt idx="5">
                  <c:v>УФО</c:v>
                </c:pt>
                <c:pt idx="6">
                  <c:v>СКФО</c:v>
                </c:pt>
                <c:pt idx="7">
                  <c:v>ДФО</c:v>
                </c:pt>
                <c:pt idx="8">
                  <c:v>Москва</c:v>
                </c:pt>
                <c:pt idx="9">
                  <c:v>Санкт-Петербург</c:v>
                </c:pt>
                <c:pt idx="10">
                  <c:v>РФ</c:v>
                </c:pt>
              </c:strCache>
            </c:strRef>
          </c:cat>
          <c:val>
            <c:numRef>
              <c:f>Sheet1!$B$2:$B$12</c:f>
              <c:numCache>
                <c:formatCode>0.0</c:formatCode>
                <c:ptCount val="11"/>
                <c:pt idx="0">
                  <c:v>13.9</c:v>
                </c:pt>
                <c:pt idx="1">
                  <c:v>11.2</c:v>
                </c:pt>
                <c:pt idx="2">
                  <c:v>12.935842905534473</c:v>
                </c:pt>
                <c:pt idx="3">
                  <c:v>12.9</c:v>
                </c:pt>
                <c:pt idx="4">
                  <c:v>10.4</c:v>
                </c:pt>
                <c:pt idx="5">
                  <c:v>12.2</c:v>
                </c:pt>
                <c:pt idx="6">
                  <c:v>8.5</c:v>
                </c:pt>
                <c:pt idx="7">
                  <c:v>9.4</c:v>
                </c:pt>
                <c:pt idx="8">
                  <c:v>13.5</c:v>
                </c:pt>
                <c:pt idx="9">
                  <c:v>9.6999999999999993</c:v>
                </c:pt>
                <c:pt idx="10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26-4EA3-9278-1B82CAFF7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159741711"/>
        <c:axId val="1159740879"/>
      </c:barChart>
      <c:catAx>
        <c:axId val="1159741711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159740879"/>
        <c:crosses val="autoZero"/>
        <c:auto val="1"/>
        <c:lblAlgn val="ctr"/>
        <c:lblOffset val="100"/>
        <c:noMultiLvlLbl val="0"/>
      </c:catAx>
      <c:valAx>
        <c:axId val="1159740879"/>
        <c:scaling>
          <c:orientation val="minMax"/>
          <c:max val="17"/>
          <c:min val="0"/>
        </c:scaling>
        <c:delete val="1"/>
        <c:axPos val="b"/>
        <c:numFmt formatCode="0.0" sourceLinked="1"/>
        <c:majorTickMark val="out"/>
        <c:minorTickMark val="none"/>
        <c:tickLblPos val="nextTo"/>
        <c:crossAx val="1159741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332552548627318E-2"/>
          <c:y val="8.2076644080571276E-2"/>
          <c:w val="0.94052042710335548"/>
          <c:h val="0.716870533841821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II квартал 2023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A0-C94C-A5E9-7DB316E9CA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III квартал 2023</c:v>
                </c:pt>
              </c:strCache>
            </c:strRef>
          </c:tx>
          <c:spPr>
            <a:solidFill>
              <a:schemeClr val="bg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A0-C94C-A5E9-7DB316E9CA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IV квартал 2023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General</c:formatCode>
                <c:ptCount val="1"/>
                <c:pt idx="0">
                  <c:v>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5A0-C94C-A5E9-7DB316E9CAF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 квартал 2024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General</c:formatCode>
                <c:ptCount val="1"/>
                <c:pt idx="0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5A0-C94C-A5E9-7DB316E9CAF6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305"/>
        <c:overlap val="2"/>
        <c:axId val="187790464"/>
        <c:axId val="187792000"/>
      </c:barChart>
      <c:catAx>
        <c:axId val="187790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7792000"/>
        <c:crosses val="autoZero"/>
        <c:auto val="1"/>
        <c:lblAlgn val="ctr"/>
        <c:lblOffset val="100"/>
        <c:noMultiLvlLbl val="0"/>
      </c:catAx>
      <c:valAx>
        <c:axId val="187792000"/>
        <c:scaling>
          <c:orientation val="minMax"/>
          <c:min val="90"/>
        </c:scaling>
        <c:delete val="1"/>
        <c:axPos val="l"/>
        <c:numFmt formatCode="General" sourceLinked="1"/>
        <c:majorTickMark val="out"/>
        <c:minorTickMark val="none"/>
        <c:tickLblPos val="nextTo"/>
        <c:crossAx val="18779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640552756094245"/>
          <c:y val="0.8744549893647845"/>
          <c:w val="0.55769188601976705"/>
          <c:h val="0.10961552505572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0042575561512158"/>
          <c:w val="0.98747626141177625"/>
          <c:h val="0.472138136611516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Отлично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19050">
              <a:noFill/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Q4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CE-4673-B6B3-EB57DE5BC75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Хорошо</c:v>
                </c:pt>
              </c:strCache>
            </c:strRef>
          </c:tx>
          <c:spPr>
            <a:solidFill>
              <a:schemeClr val="accent5"/>
            </a:solidFill>
            <a:ln w="19050">
              <a:noFill/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Q4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CE-4673-B6B3-EB57DE5BC75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 очень хорошо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9050">
              <a:noFill/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Q4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CE-4673-B6B3-EB57DE5BC75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Плохо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>
              <a:noFill/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3.3819137707844443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CE-4673-B6B3-EB57DE5BC757}"/>
                </c:ext>
              </c:extLst>
            </c:dLbl>
            <c:dLbl>
              <c:idx val="8"/>
              <c:layout>
                <c:manualLayout>
                  <c:x val="1.55555555555555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ACE-4673-B6B3-EB57DE5BC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Q4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CE-4673-B6B3-EB57DE5BC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87758848"/>
        <c:axId val="187757312"/>
      </c:barChart>
      <c:valAx>
        <c:axId val="187757312"/>
        <c:scaling>
          <c:orientation val="minMax"/>
          <c:max val="105"/>
          <c:min val="0"/>
        </c:scaling>
        <c:delete val="1"/>
        <c:axPos val="b"/>
        <c:numFmt formatCode="0" sourceLinked="1"/>
        <c:majorTickMark val="out"/>
        <c:minorTickMark val="none"/>
        <c:tickLblPos val="none"/>
        <c:crossAx val="187758848"/>
        <c:crosses val="autoZero"/>
        <c:crossBetween val="between"/>
      </c:valAx>
      <c:catAx>
        <c:axId val="1877588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one"/>
        <c:crossAx val="187757312"/>
        <c:crosses val="autoZero"/>
        <c:auto val="1"/>
        <c:lblAlgn val="ctr"/>
        <c:lblOffset val="100"/>
        <c:noMultiLvlLbl val="0"/>
      </c:catAx>
      <c:spPr>
        <a:ln w="19050"/>
      </c:spPr>
    </c:plotArea>
    <c:plotVisOnly val="1"/>
    <c:dispBlanksAs val="zero"/>
    <c:showDLblsOverMax val="0"/>
  </c:chart>
  <c:txPr>
    <a:bodyPr/>
    <a:lstStyle/>
    <a:p>
      <a:pPr>
        <a:defRPr sz="1000" baseline="0">
          <a:solidFill>
            <a:schemeClr val="bg1"/>
          </a:solidFill>
          <a:latin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98250218722734E-2"/>
          <c:y val="0.30042575561512158"/>
          <c:w val="0.93940167513591777"/>
          <c:h val="0.472138136611516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Отлично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19050">
              <a:noFill/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Q4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E2-4649-8B9B-5E86CA46E79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Хорошо</c:v>
                </c:pt>
              </c:strCache>
            </c:strRef>
          </c:tx>
          <c:spPr>
            <a:solidFill>
              <a:schemeClr val="accent5"/>
            </a:solidFill>
            <a:ln w="19050">
              <a:noFill/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Q4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2-4649-8B9B-5E86CA46E79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 очень хорошо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9050">
              <a:noFill/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Q4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E2-4649-8B9B-5E86CA46E79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Плохо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>
              <a:noFill/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3.3819137707844421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E2-4649-8B9B-5E86CA46E79B}"/>
                </c:ext>
              </c:extLst>
            </c:dLbl>
            <c:dLbl>
              <c:idx val="8"/>
              <c:layout>
                <c:manualLayout>
                  <c:x val="1.55555555555555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E2-4649-8B9B-5E86CA46E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Q4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6E2-4649-8B9B-5E86CA46E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87389440"/>
        <c:axId val="187387904"/>
      </c:barChart>
      <c:valAx>
        <c:axId val="187387904"/>
        <c:scaling>
          <c:orientation val="minMax"/>
          <c:max val="105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87389440"/>
        <c:crosses val="max"/>
        <c:crossBetween val="between"/>
      </c:valAx>
      <c:catAx>
        <c:axId val="18738944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387904"/>
        <c:crosses val="autoZero"/>
        <c:auto val="1"/>
        <c:lblAlgn val="ctr"/>
        <c:lblOffset val="100"/>
        <c:noMultiLvlLbl val="0"/>
      </c:catAx>
      <c:spPr>
        <a:ln w="19050"/>
      </c:spPr>
    </c:plotArea>
    <c:plotVisOnly val="1"/>
    <c:dispBlanksAs val="zero"/>
    <c:showDLblsOverMax val="0"/>
  </c:chart>
  <c:spPr>
    <a:effectLst/>
  </c:spPr>
  <c:txPr>
    <a:bodyPr/>
    <a:lstStyle/>
    <a:p>
      <a:pPr>
        <a:defRPr sz="1000" baseline="0">
          <a:solidFill>
            <a:schemeClr val="bg1"/>
          </a:solidFill>
          <a:latin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80302303021103E-3"/>
          <c:y val="0.30042575561512158"/>
          <c:w val="0.99455196976969784"/>
          <c:h val="0.4721381366115166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Отлично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 w="19050">
              <a:noFill/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Q4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5-4DA8-820F-EF11742A40A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Хорошо</c:v>
                </c:pt>
              </c:strCache>
            </c:strRef>
          </c:tx>
          <c:spPr>
            <a:solidFill>
              <a:schemeClr val="accent5"/>
            </a:solidFill>
            <a:ln w="19050">
              <a:noFill/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Q4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25-4DA8-820F-EF11742A40A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Не очень хорошо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9050">
              <a:noFill/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Q4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25-4DA8-820F-EF11742A40A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Плохо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9050">
              <a:noFill/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-3.3819137707844421E-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25-4DA8-820F-EF11742A40A0}"/>
                </c:ext>
              </c:extLst>
            </c:dLbl>
            <c:dLbl>
              <c:idx val="8"/>
              <c:layout>
                <c:manualLayout>
                  <c:x val="1.55555555555555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25-4DA8-820F-EF11742A40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Q4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C25-4DA8-820F-EF11742A40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87491072"/>
        <c:axId val="187472896"/>
      </c:barChart>
      <c:valAx>
        <c:axId val="187472896"/>
        <c:scaling>
          <c:orientation val="minMax"/>
          <c:max val="105"/>
          <c:min val="0"/>
        </c:scaling>
        <c:delete val="1"/>
        <c:axPos val="t"/>
        <c:numFmt formatCode="0" sourceLinked="1"/>
        <c:majorTickMark val="out"/>
        <c:minorTickMark val="none"/>
        <c:tickLblPos val="none"/>
        <c:crossAx val="187491072"/>
        <c:crosses val="max"/>
        <c:crossBetween val="between"/>
      </c:valAx>
      <c:catAx>
        <c:axId val="1874910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7472896"/>
        <c:crosses val="autoZero"/>
        <c:auto val="1"/>
        <c:lblAlgn val="ctr"/>
        <c:lblOffset val="100"/>
        <c:noMultiLvlLbl val="0"/>
      </c:catAx>
      <c:spPr>
        <a:ln w="19050"/>
      </c:spPr>
    </c:plotArea>
    <c:plotVisOnly val="1"/>
    <c:dispBlanksAs val="zero"/>
    <c:showDLblsOverMax val="0"/>
  </c:chart>
  <c:spPr>
    <a:effectLst/>
  </c:spPr>
  <c:txPr>
    <a:bodyPr/>
    <a:lstStyle/>
    <a:p>
      <a:pPr>
        <a:defRPr sz="1000" baseline="0">
          <a:solidFill>
            <a:schemeClr val="bg1"/>
          </a:solidFill>
          <a:latin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96185469641167E-2"/>
          <c:y val="0.10223664507035306"/>
          <c:w val="0.93493949336130922"/>
          <c:h val="0.7827055106102479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bottom-3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III квартал 2023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01-4070-A42E-4DB2B96275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5601-4070-A42E-4DB2B96275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III квартал 2023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01-4070-A42E-4DB2B962756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top-3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III квартал 2023</c:v>
                </c:pt>
              </c:strCache>
            </c:strRef>
          </c:cat>
          <c:val>
            <c:numRef>
              <c:f>Sheet1!$D$2</c:f>
              <c:numCache>
                <c:formatCode>0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01-4070-A42E-4DB2B9627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581568"/>
        <c:axId val="187583104"/>
      </c:barChart>
      <c:catAx>
        <c:axId val="187581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7583104"/>
        <c:crosses val="autoZero"/>
        <c:auto val="1"/>
        <c:lblAlgn val="ctr"/>
        <c:lblOffset val="100"/>
        <c:noMultiLvlLbl val="0"/>
      </c:catAx>
      <c:valAx>
        <c:axId val="1875831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758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07249573255077E-2"/>
          <c:y val="0.12960355419971883"/>
          <c:w val="0.93441584794125876"/>
          <c:h val="0.838091005143201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Продажи, руб.</c:v>
                </c:pt>
              </c:strCache>
            </c:strRef>
          </c:tx>
          <c:spPr>
            <a:solidFill>
              <a:srgbClr val="59AD0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59A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BE-4107-94A6-C49E5FF53B8D}"/>
              </c:ext>
            </c:extLst>
          </c:dPt>
          <c:dPt>
            <c:idx val="6"/>
            <c:invertIfNegative val="0"/>
            <c:bubble3D val="0"/>
            <c:spPr>
              <a:solidFill>
                <a:srgbClr val="59AD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BE-4107-94A6-C49E5FF53B8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Продовольственные товары (без алкоголя и табака)</c:v>
                </c:pt>
                <c:pt idx="1">
                  <c:v>Непродовольственные товары</c:v>
                </c:pt>
                <c:pt idx="2">
                  <c:v>Алкоголь</c:v>
                </c:pt>
                <c:pt idx="3">
                  <c:v>Табак</c:v>
                </c:pt>
                <c:pt idx="4">
                  <c:v>DIY</c:v>
                </c:pt>
                <c:pt idx="5">
                  <c:v>БТиЭ</c:v>
                </c:pt>
                <c:pt idx="6">
                  <c:v>Авто</c:v>
                </c:pt>
                <c:pt idx="7">
                  <c:v>Одежда и обувь*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7.3</c:v>
                </c:pt>
                <c:pt idx="1">
                  <c:v>9.6999999999999993</c:v>
                </c:pt>
                <c:pt idx="2">
                  <c:v>9.9</c:v>
                </c:pt>
                <c:pt idx="3">
                  <c:v>13.5</c:v>
                </c:pt>
                <c:pt idx="4">
                  <c:v>7.9</c:v>
                </c:pt>
                <c:pt idx="5">
                  <c:v>8.1</c:v>
                </c:pt>
                <c:pt idx="6">
                  <c:v>39.9</c:v>
                </c:pt>
                <c:pt idx="7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BE-4107-94A6-C49E5FF53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159741711"/>
        <c:axId val="1159740879"/>
      </c:barChart>
      <c:catAx>
        <c:axId val="1159741711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159740879"/>
        <c:crosses val="autoZero"/>
        <c:auto val="1"/>
        <c:lblAlgn val="ctr"/>
        <c:lblOffset val="100"/>
        <c:noMultiLvlLbl val="0"/>
      </c:catAx>
      <c:valAx>
        <c:axId val="1159740879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159741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613551104436236E-2"/>
          <c:y val="0.13819665419397717"/>
          <c:w val="0.94878558563441495"/>
          <c:h val="0.793542549656236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Одежда и обувь</c:v>
                </c:pt>
              </c:strCache>
            </c:strRef>
          </c:tx>
          <c:spPr>
            <a:solidFill>
              <a:srgbClr val="67589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Sheet1!$B$4</c:f>
              <c:numCache>
                <c:formatCode>0.0</c:formatCode>
                <c:ptCount val="1"/>
                <c:pt idx="0">
                  <c:v>3.6633985478000004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F-4E76-B719-5485219343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Авторынок</c:v>
                </c:pt>
              </c:strCache>
            </c:strRef>
          </c:tx>
          <c:spPr>
            <a:solidFill>
              <a:srgbClr val="4697E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Sheet1!$C$4</c:f>
              <c:numCache>
                <c:formatCode>0.0</c:formatCode>
                <c:ptCount val="1"/>
                <c:pt idx="0">
                  <c:v>3.1150026090999998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EF-4E76-B719-5485219343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Бытовая техника и электроника</c:v>
                </c:pt>
              </c:strCache>
            </c:strRef>
          </c:tx>
          <c:spPr>
            <a:solidFill>
              <a:srgbClr val="CB4B7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Sheet1!$D$4</c:f>
              <c:numCache>
                <c:formatCode>0.0</c:formatCode>
                <c:ptCount val="1"/>
                <c:pt idx="0">
                  <c:v>2.7798040666000001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EF-4E76-B719-5485219343E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DIY</c:v>
                </c:pt>
              </c:strCache>
            </c:strRef>
          </c:tx>
          <c:spPr>
            <a:solidFill>
              <a:srgbClr val="FFB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Sheet1!$E$4</c:f>
              <c:numCache>
                <c:formatCode>0.0</c:formatCode>
                <c:ptCount val="1"/>
                <c:pt idx="0">
                  <c:v>1.0332629957999999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EF-4E76-B719-5485219343E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Табак</c:v>
                </c:pt>
              </c:strCache>
            </c:strRef>
          </c:tx>
          <c:spPr>
            <a:solidFill>
              <a:srgbClr val="20418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Sheet1!$F$4</c:f>
              <c:numCache>
                <c:formatCode>0.0</c:formatCode>
                <c:ptCount val="1"/>
                <c:pt idx="0">
                  <c:v>1.3819720109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EF-4E76-B719-5485219343E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Алко</c:v>
                </c:pt>
              </c:strCache>
            </c:strRef>
          </c:tx>
          <c:spPr>
            <a:solidFill>
              <a:srgbClr val="F06E2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Sheet1!$G$4</c:f>
              <c:numCache>
                <c:formatCode>0.0</c:formatCode>
                <c:ptCount val="1"/>
                <c:pt idx="0">
                  <c:v>3.0381507065999998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AEF-4E76-B719-5485219343E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Бытовая химия и личная гигиена</c:v>
                </c:pt>
              </c:strCache>
            </c:strRef>
          </c:tx>
          <c:spPr>
            <a:solidFill>
              <a:srgbClr val="03A57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Sheet1!$H$4</c:f>
              <c:numCache>
                <c:formatCode>0.0</c:formatCode>
                <c:ptCount val="1"/>
                <c:pt idx="0">
                  <c:v>1.2673740081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AEF-4E76-B719-5485219343E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Продовольственные товары</c:v>
                </c:pt>
              </c:strCache>
            </c:strRef>
          </c:tx>
          <c:spPr>
            <a:solidFill>
              <a:srgbClr val="3265D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Sheet1!$A$4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Sheet1!$I$4</c:f>
              <c:numCache>
                <c:formatCode>0.0</c:formatCode>
                <c:ptCount val="1"/>
                <c:pt idx="0">
                  <c:v>20.616856586699996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AEF-4E76-B719-5485219343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5"/>
        <c:overlap val="-30"/>
        <c:axId val="1676074927"/>
        <c:axId val="2104853663"/>
      </c:barChart>
      <c:catAx>
        <c:axId val="167607492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04853663"/>
        <c:crosses val="autoZero"/>
        <c:auto val="1"/>
        <c:lblAlgn val="ctr"/>
        <c:lblOffset val="100"/>
        <c:noMultiLvlLbl val="0"/>
      </c:catAx>
      <c:valAx>
        <c:axId val="2104853663"/>
        <c:scaling>
          <c:orientation val="minMax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676074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E6B47-99E3-4E41-89BF-BAC79799F6F9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F5E69-B3FB-420A-BFD6-1C60CF171E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43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6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>
                <a:latin typeface="Arial" panose="020B0604020202020204" pitchFamily="34" charset="0"/>
              </a:rPr>
              <a:t>За последние годы рост индекса оптимизма покупателей пережил </a:t>
            </a:r>
            <a:r>
              <a:rPr lang="ru-RU" sz="900" dirty="0">
                <a:solidFill>
                  <a:schemeClr val="bg2"/>
                </a:solidFill>
                <a:latin typeface="Arial" panose="020B0604020202020204" pitchFamily="34" charset="0"/>
              </a:rPr>
              <a:t>самое сильное ускорение</a:t>
            </a:r>
            <a:r>
              <a:rPr lang="ru-RU" sz="900" dirty="0">
                <a:latin typeface="Arial" panose="020B0604020202020204" pitchFamily="34" charset="0"/>
              </a:rPr>
              <a:t> с момента начала измерений.</a:t>
            </a:r>
          </a:p>
          <a:p>
            <a:r>
              <a:rPr lang="ru-RU" dirty="0"/>
              <a:t>Наивысший показатель с 1го квартала 2021 года. </a:t>
            </a:r>
          </a:p>
          <a:p>
            <a:pPr marL="0" marR="0" lvl="0" indent="0" algn="l" defTabSz="6856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40% </a:t>
            </a:r>
            <a:r>
              <a:rPr lang="ru-RU" sz="900" i="1" dirty="0">
                <a:solidFill>
                  <a:schemeClr val="bg1"/>
                </a:solidFill>
                <a:latin typeface="Georgia" panose="02040502050405020303" pitchFamily="18" charset="0"/>
              </a:rPr>
              <a:t>покупателей говорят о том, что экономика страны находится в рецессии (–12 </a:t>
            </a:r>
            <a:r>
              <a:rPr lang="ru-RU" sz="900" i="1" dirty="0" err="1">
                <a:solidFill>
                  <a:schemeClr val="bg1"/>
                </a:solidFill>
                <a:latin typeface="Georgia" panose="02040502050405020303" pitchFamily="18" charset="0"/>
              </a:rPr>
              <a:t>п.п</a:t>
            </a:r>
            <a:r>
              <a:rPr lang="ru-RU" sz="900" i="1" dirty="0">
                <a:solidFill>
                  <a:schemeClr val="bg1"/>
                </a:solidFill>
                <a:latin typeface="Georgia" panose="02040502050405020303" pitchFamily="18" charset="0"/>
              </a:rPr>
              <a:t>. к </a:t>
            </a:r>
            <a:r>
              <a:rPr lang="en-US" sz="900" i="1" dirty="0">
                <a:solidFill>
                  <a:schemeClr val="bg1"/>
                </a:solidFill>
                <a:latin typeface="Georgia" panose="02040502050405020303" pitchFamily="18" charset="0"/>
              </a:rPr>
              <a:t>IV </a:t>
            </a:r>
            <a:r>
              <a:rPr lang="ru-RU" sz="900" i="1" dirty="0">
                <a:solidFill>
                  <a:schemeClr val="bg1"/>
                </a:solidFill>
                <a:latin typeface="Georgia" panose="02040502050405020303" pitchFamily="18" charset="0"/>
              </a:rPr>
              <a:t>кварталу 2023) </a:t>
            </a:r>
            <a:r>
              <a:rPr lang="ru-RU" sz="900" i="1" dirty="0">
                <a:solidFill>
                  <a:schemeClr val="bg2"/>
                </a:solidFill>
                <a:latin typeface="Georgia" panose="02040502050405020303" pitchFamily="18" charset="0"/>
              </a:rPr>
              <a:t>— это самый высокий уровень уверенности в экономике с начала измерений.</a:t>
            </a:r>
            <a:endParaRPr kumimoji="0" lang="ru-RU" sz="900" b="0" i="1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6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7E7296-944A-A144-A442-6F64D883BE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6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67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AAB81-380B-4884-ABC1-E7AFD143D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21727D-8BD0-4F9C-AE68-3B48D25D4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1F4641-0066-4959-9274-019DDCE11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78-7789-4A36-A4FD-B5EB96233EB8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8D45C-9FBE-47BC-BCA8-345F0B5F4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993F0B-FA9E-4ECE-B61A-FE6AE9B71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E121-02AD-4D69-A17D-54A575A3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2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1F44CC-C7B5-4543-864E-DF9CAB853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E9F0DE-18FB-497B-9137-98B85251B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78852-8328-4583-8639-5351EB371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78-7789-4A36-A4FD-B5EB96233EB8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4451B5-3673-40E9-A7F2-25392B483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BB9C5A-667C-44F9-B290-A81E7E64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E121-02AD-4D69-A17D-54A575A3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2142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photo_circle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D112208-67CC-7B7A-7347-98C53A298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949" y="-16331"/>
            <a:ext cx="6318051" cy="685800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6E0AFB-8404-B27F-3CB1-A1D4C6C5F1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614D32-1A9C-DFFE-7782-FD6AB74B3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451F9B9-5FC2-B4E8-5C6C-B463775F9C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925A276-592D-D7EB-10E8-61B281EF1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09189D2-8FB1-BD5B-A9E6-197DFA5BEA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C51ED2B6-83E0-664B-B80C-9C0F903792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86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photo_circle_violet">
    <p:bg>
      <p:bgPr>
        <a:solidFill>
          <a:srgbClr val="29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603A215C-0E64-E145-AADF-41CE8AC1B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0" y="-32870"/>
            <a:ext cx="6305160" cy="683256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E4DBE2-15C7-C0FB-2BB2-0DE1A04677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29E7AD9-256B-D443-B646-51A6C61F0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DCE52CB-D215-B6BA-D700-5E2509A3B5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8AA91280-AE3D-E8A3-78B8-79DD96CAF3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A6BAA93A-A8C0-E89C-7C2A-319F32FF0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8B4A864-1E51-0343-8A45-931071AEDE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27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5884943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half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12EB802-3346-E39B-2509-EAC573AA6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BFC318-B682-8A6C-0500-7F861A6B2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F5E0947-70F6-3BEF-C68C-F8AAA3AAF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6E41E3E-E988-5AAD-A3FB-D42472E3E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8DE5AC-BB0D-8837-136E-8AF4E617F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686C53-3C4A-4856-FDBD-DEDB3F72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9960382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branded_cover_photo_circle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082360DC-9C80-3F90-39EC-7453B69D8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84" y="0"/>
            <a:ext cx="6285316" cy="680741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31DF8A-CDB0-BAA0-A7EB-FB3A1664C8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D20B46-D379-8857-7F07-D5ED868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43122E-4C91-E6A1-D4E3-CE02D3457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3A39611-F4FB-B581-19A6-7289E90AD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10F70D6-DFD0-F7EB-7A32-44AFFB14FC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6488C0-5BF3-DB4E-354F-3BB2484C0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22745A3-0F29-17FE-0543-2499396CE5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5700194"/>
            <a:ext cx="1500188" cy="513042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Partner/</a:t>
            </a:r>
            <a:br>
              <a:rPr lang="en-US"/>
            </a:br>
            <a:r>
              <a:rPr lang="en-US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17566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obranded_cover_illustration_whit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535428"/>
            <a:ext cx="8642082" cy="23876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124120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3AD0A56-54F9-2F78-1258-F961036731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447040"/>
            <a:ext cx="1219198" cy="518808"/>
          </a:xfrm>
          <a:prstGeom prst="rect">
            <a:avLst/>
          </a:prstGeom>
        </p:spPr>
      </p:pic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0456989-7A47-A540-0A6C-C3892C30796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440454"/>
            <a:ext cx="1500188" cy="513042"/>
          </a:xfrm>
          <a:solidFill>
            <a:schemeClr val="bg1"/>
          </a:solidFill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Partner/</a:t>
            </a:r>
            <a:br>
              <a:rPr lang="en-US"/>
            </a:br>
            <a:r>
              <a:rPr lang="en-US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3687721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F74681-62A2-4EEC-8F2D-D92578018D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C6DB4D-F807-46EA-848E-2BBA620E0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4F4F7D-9856-448C-86E8-FCE6A179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78-7789-4A36-A4FD-B5EB96233EB8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A3D4E9-DFA5-448E-860E-FFB6D8FC5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3D0D71-9C27-42A7-8211-D2DEBB48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E121-02AD-4D69-A17D-54A575A3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95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ver_photo_circle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563F44E9-E18C-1F20-FBFF-E71D86E00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3" b="-366"/>
          <a:stretch/>
        </p:blipFill>
        <p:spPr>
          <a:xfrm>
            <a:off x="5747657" y="-32870"/>
            <a:ext cx="6444343" cy="6890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43803D-31FA-692F-1CDF-A332274BC332}"/>
              </a:ext>
            </a:extLst>
          </p:cNvPr>
          <p:cNvSpPr txBox="1"/>
          <p:nvPr userDrawn="1"/>
        </p:nvSpPr>
        <p:spPr>
          <a:xfrm>
            <a:off x="288558" y="6532236"/>
            <a:ext cx="2458455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13FFCF2-AF1F-04A2-F663-6DDE4D2FD0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7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F3FE3F42-A42D-09D9-BD52-664DF915C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0C51D81-FF4F-A687-8019-C148AF88A6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E11BBA8-8F76-E781-2355-01741D2B20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252478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3C76AA-4DF2-00B8-801D-4B1D52D471DD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AC6100-167E-49ED-3E77-408C1EB57E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02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03EF4E2-7A7A-0548-85F1-5479B7C9E1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9BE24C59-17C4-90DA-BA57-874FE0A8BC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3" y="6495807"/>
            <a:ext cx="1892766" cy="28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1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_deep_blue">
    <p:bg>
      <p:bgPr>
        <a:solidFill>
          <a:srgbClr val="060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AE4D6-0FBC-D546-E065-843A050CC164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9" name="Picture 8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CC50F168-EE45-5BA7-F434-790DE11706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941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_deep_blue">
    <p:bg>
      <p:bgPr>
        <a:solidFill>
          <a:srgbClr val="060A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AE4D6-0FBC-D546-E065-843A050CC164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01150-267C-0CB6-0970-C8AA9D74E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59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vider_lt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B2951F-358B-E079-C0A6-9038C3D0702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82C3F4-5D1B-AFA6-7C40-F198DA125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3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vider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08F108-E005-1A2A-0097-54905854A471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539F00-B70C-05CA-94AF-D9454EC0AF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36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_viole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9A3DC9-EEEF-C28D-D3EA-38058BEE675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29EE3-73E6-54F2-1656-7880EF603D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535"/>
            <a:ext cx="644652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62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9AA8A-398C-4A64-BC28-F53A7D4A9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EB688-629A-4577-80F2-19B021428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97062E-4CE8-47F2-AC8A-3913F5E3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78-7789-4A36-A4FD-B5EB96233EB8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5B7C41-3F64-43F1-9DEB-0697E8DD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281C4C-4902-488A-B2A4-57EC68E6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E121-02AD-4D69-A17D-54A575A3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47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_deep_viole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749EA-836B-83E3-C743-0FC08B6657F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994047-62B7-6144-8451-CFF471986D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19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6305159" cy="6825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BDC489B-A4DB-E5A6-B175-9690631EDD08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91A94-5191-5296-450B-1F3CD6A56B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99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E2460AD-71E3-F863-3332-2D91ADCA0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2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7BA225-5FF4-D496-34D1-564C267F133E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FE4F64-CDE3-E6AC-B94F-5B61F05C3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674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1898865F-F6D2-DB89-44A2-152129981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1" y="-1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25C32D7-C729-3011-FEFB-46C3D0B902FF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D7612-FA3F-4420-3220-A5BFCB9C06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29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vider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5EA78-CDC0-1240-0F66-EED1BFA819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1E79715-2C31-D769-1270-E4A53A9E6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57"/>
          <a:stretch/>
        </p:blipFill>
        <p:spPr>
          <a:xfrm>
            <a:off x="-19253" y="0"/>
            <a:ext cx="6583339" cy="68253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46D5945-92E2-21F9-E630-7D1BAA17B71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685F0-42BF-350C-86D9-06FCE4B9DD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607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vider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E8A429FF-DA58-2C20-7EA0-A4BB52606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37" b="-632"/>
          <a:stretch/>
        </p:blipFill>
        <p:spPr>
          <a:xfrm>
            <a:off x="0" y="0"/>
            <a:ext cx="6431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5FE918E-7F33-33FB-4F73-7AE94E0BCDF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76F9A6-7DD9-B6E9-46E0-945536CB1C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4" y="6495535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61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vider_photo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53B6FBA4-069C-6C71-1FE3-FA51704AAE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5242326" cy="57784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74CEF5-5EBA-D435-D737-930D08C0F36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55CDD-CFED-569A-29E4-7E9156415735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F3A933-687E-7CB7-3D3B-E76C7E08DD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05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vider_photo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20A8DDDA-2F22-4E65-A3E7-C7534F571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242326" cy="577842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175E13-62E5-9D96-1959-3CAE6647730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1F283-CADF-DF62-9AA2-1236DF5561F4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2E379E-AB82-51C6-2E05-EAA69ECC97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vider_photo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B195DA4C-5BB6-3B99-069C-6208F8864F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6"/>
            <a:ext cx="5242326" cy="57791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7CCB69-B575-EB4B-74FD-2F4FA7E305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D98D6D-3B9C-1B93-53B8-C1E5A114F0A3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32F3E5-17C7-93CE-1619-A8CF612C64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86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vider_photo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4DA16C0B-8D0E-4A1F-7479-5E5654617A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74678" cy="68210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5"/>
            <a:ext cx="4481562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8" y="3492349"/>
            <a:ext cx="448156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60DD18F-B76F-81F3-4A71-2166214B60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47"/>
            <a:ext cx="5242549" cy="5779166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F22717-FD9E-224E-374A-CC4708A154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BDBABD-D8E0-3D66-7965-1F4DCCE15F1A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555555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7A2799-6225-FFA4-FCEC-A5F755EF79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9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58AF2-06CE-4834-8037-DAB9F9D13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2F359B-F4D7-48BA-B6BF-9EF065DA0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785E62-6DBF-423C-81A8-7EFBE2152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78-7789-4A36-A4FD-B5EB96233EB8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F4FCF-6778-4A29-A0BB-29E82A1B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A168C-DFAD-437D-8454-12A2CF1D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E121-02AD-4D69-A17D-54A575A3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90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vid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9" rIns="91427" bIns="45719" rtlCol="0" anchor="ctr"/>
          <a:lstStyle/>
          <a:p>
            <a:pPr algn="ctr"/>
            <a:endParaRPr lang="en-US" sz="2400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1"/>
            <a:ext cx="6305159" cy="68251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60" y="1671356"/>
            <a:ext cx="4481563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60" y="3492349"/>
            <a:ext cx="4481563" cy="43621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107" indent="0" algn="ctr">
              <a:buNone/>
              <a:defRPr sz="2000"/>
            </a:lvl2pPr>
            <a:lvl3pPr marL="914218" indent="0" algn="ctr">
              <a:buNone/>
              <a:defRPr sz="1867"/>
            </a:lvl3pPr>
            <a:lvl4pPr marL="1371328" indent="0" algn="ctr">
              <a:buNone/>
              <a:defRPr sz="1600"/>
            </a:lvl4pPr>
            <a:lvl5pPr marL="1828437" indent="0" algn="ctr">
              <a:buNone/>
              <a:defRPr sz="1600"/>
            </a:lvl5pPr>
            <a:lvl6pPr marL="2285550" indent="0" algn="ctr">
              <a:buNone/>
              <a:defRPr sz="1600"/>
            </a:lvl6pPr>
            <a:lvl7pPr marL="2742654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7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34289" rIns="0" bIns="34289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BDC489B-A4DB-E5A6-B175-9690631EDD08}"/>
              </a:ext>
            </a:extLst>
          </p:cNvPr>
          <p:cNvSpPr txBox="1"/>
          <p:nvPr userDrawn="1"/>
        </p:nvSpPr>
        <p:spPr>
          <a:xfrm>
            <a:off x="8835035" y="6517937"/>
            <a:ext cx="2601239" cy="194988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marL="0" marR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7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091A94-5191-5296-450B-1F3CD6A56B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31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78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9" rIns="91427" bIns="45719" rtlCol="0" anchor="ctr"/>
          <a:lstStyle/>
          <a:p>
            <a:pPr algn="ctr"/>
            <a:endParaRPr lang="en-US" sz="2400"/>
          </a:p>
        </p:txBody>
      </p:sp>
      <p:pic>
        <p:nvPicPr>
          <p:cNvPr id="4" name="Picture 3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E2460AD-71E3-F863-3332-2D91ADCA03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0" y="4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60" y="1671356"/>
            <a:ext cx="4481563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60" y="3492349"/>
            <a:ext cx="4481563" cy="43621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107" indent="0" algn="ctr">
              <a:buNone/>
              <a:defRPr sz="2000"/>
            </a:lvl2pPr>
            <a:lvl3pPr marL="914218" indent="0" algn="ctr">
              <a:buNone/>
              <a:defRPr sz="1867"/>
            </a:lvl3pPr>
            <a:lvl4pPr marL="1371328" indent="0" algn="ctr">
              <a:buNone/>
              <a:defRPr sz="1600"/>
            </a:lvl4pPr>
            <a:lvl5pPr marL="1828437" indent="0" algn="ctr">
              <a:buNone/>
              <a:defRPr sz="1600"/>
            </a:lvl5pPr>
            <a:lvl6pPr marL="2285550" indent="0" algn="ctr">
              <a:buNone/>
              <a:defRPr sz="1600"/>
            </a:lvl6pPr>
            <a:lvl7pPr marL="2742654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7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34289" rIns="0" bIns="34289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7BA225-5FF4-D496-34D1-564C267F133E}"/>
              </a:ext>
            </a:extLst>
          </p:cNvPr>
          <p:cNvSpPr txBox="1"/>
          <p:nvPr userDrawn="1"/>
        </p:nvSpPr>
        <p:spPr>
          <a:xfrm>
            <a:off x="8835035" y="6517937"/>
            <a:ext cx="2601239" cy="194988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marL="0" marR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7" dirty="0">
                <a:solidFill>
                  <a:schemeClr val="tx1">
                    <a:lumMod val="40000"/>
                    <a:lumOff val="60000"/>
                  </a:schemeClr>
                </a:solidFill>
              </a:rPr>
              <a:t>© 2024 Nielsen Consumer LLC. All Rights Reserved.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FE4F64-CDE3-E6AC-B94F-5B61F05C32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5" y="6495546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81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vider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9" rIns="91427" bIns="45719" rtlCol="0" anchor="ctr"/>
          <a:lstStyle/>
          <a:p>
            <a:pPr algn="ctr"/>
            <a:endParaRPr lang="en-US" sz="240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1898865F-F6D2-DB89-44A2-152129981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0" y="4"/>
            <a:ext cx="6289924" cy="6800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60" y="1671356"/>
            <a:ext cx="4481563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60" y="3492349"/>
            <a:ext cx="4481563" cy="43621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107" indent="0" algn="ctr">
              <a:buNone/>
              <a:defRPr sz="2000"/>
            </a:lvl2pPr>
            <a:lvl3pPr marL="914218" indent="0" algn="ctr">
              <a:buNone/>
              <a:defRPr sz="1867"/>
            </a:lvl3pPr>
            <a:lvl4pPr marL="1371328" indent="0" algn="ctr">
              <a:buNone/>
              <a:defRPr sz="1600"/>
            </a:lvl4pPr>
            <a:lvl5pPr marL="1828437" indent="0" algn="ctr">
              <a:buNone/>
              <a:defRPr sz="1600"/>
            </a:lvl5pPr>
            <a:lvl6pPr marL="2285550" indent="0" algn="ctr">
              <a:buNone/>
              <a:defRPr sz="1600"/>
            </a:lvl6pPr>
            <a:lvl7pPr marL="2742654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7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34289" rIns="0" bIns="34289" rtlCol="0" anchor="ctr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25C32D7-C729-3011-FEFB-46C3D0B902FF}"/>
              </a:ext>
            </a:extLst>
          </p:cNvPr>
          <p:cNvSpPr txBox="1"/>
          <p:nvPr userDrawn="1"/>
        </p:nvSpPr>
        <p:spPr>
          <a:xfrm>
            <a:off x="8835035" y="6517937"/>
            <a:ext cx="2601239" cy="194988"/>
          </a:xfrm>
          <a:prstGeom prst="rect">
            <a:avLst/>
          </a:prstGeom>
          <a:noFill/>
        </p:spPr>
        <p:txBody>
          <a:bodyPr wrap="square" lIns="0" tIns="45719" rIns="0" bIns="45719" rtlCol="0">
            <a:spAutoFit/>
          </a:bodyPr>
          <a:lstStyle/>
          <a:p>
            <a:pPr marL="0" marR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7">
                <a:solidFill>
                  <a:schemeClr val="tx1">
                    <a:lumMod val="40000"/>
                    <a:lumOff val="60000"/>
                  </a:schemeClr>
                </a:solidFill>
              </a:rPr>
              <a:t>© 2023 Nielsen Consumer LLC. All Rights Reserved.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0D7612-FA3F-4420-3220-A5BFCB9C06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145" y="6495546"/>
            <a:ext cx="642619" cy="27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22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7" y="579505"/>
            <a:ext cx="11582400" cy="43654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07" indent="0">
              <a:buNone/>
              <a:defRPr/>
            </a:lvl2pPr>
            <a:lvl3pPr marL="914218" indent="0">
              <a:buNone/>
              <a:defRPr/>
            </a:lvl3pPr>
            <a:lvl4pPr marL="1371328" indent="0">
              <a:buNone/>
              <a:defRPr/>
            </a:lvl4pPr>
            <a:lvl5pPr marL="1828437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61" y="5985328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107" indent="0">
              <a:buNone/>
              <a:defRPr/>
            </a:lvl2pPr>
            <a:lvl3pPr marL="914218" indent="0">
              <a:buNone/>
              <a:defRPr/>
            </a:lvl3pPr>
            <a:lvl4pPr marL="1371328" indent="0">
              <a:buNone/>
              <a:defRPr/>
            </a:lvl4pPr>
            <a:lvl5pPr marL="1828437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1403082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ide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19F0D1BA-1740-8291-3985-752AAB099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2" y="0"/>
            <a:ext cx="5844319" cy="62663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7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B8194AC-DDA3-9404-5998-E94D747F0D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5673" y="321956"/>
            <a:ext cx="4924345" cy="4924347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1A3127B-F843-4C4F-625D-0F595788B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9" y="5985328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4F2467A-B7A4-9968-8AF7-70330EF2A4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7" y="579495"/>
            <a:ext cx="5527627" cy="43654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A90B9B-C6D7-5D76-62C9-8C8E2EFB4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5527627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360639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ver_photo_circle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D112208-67CC-7B7A-7347-98C53A298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949" y="-16330"/>
            <a:ext cx="6318051" cy="685800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3" y="321956"/>
            <a:ext cx="4924345" cy="4924347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6E0AFB-8404-B27F-3CB1-A1D4C6C5F1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60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614D32-1A9C-DFFE-7782-FD6AB74B3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60" y="3114709"/>
            <a:ext cx="6689729" cy="83788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451F9B9-5FC2-B4E8-5C6C-B463775F9C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925A276-592D-D7EB-10E8-61B281EF1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4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09189D2-8FB1-BD5B-A9E6-197DFA5BEA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9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189" indent="0">
              <a:buNone/>
              <a:defRPr sz="1200" b="1">
                <a:solidFill>
                  <a:schemeClr val="bg1"/>
                </a:solidFill>
              </a:defRPr>
            </a:lvl2pPr>
            <a:lvl3pPr marL="914377" indent="0">
              <a:buNone/>
              <a:defRPr sz="1200" b="1">
                <a:solidFill>
                  <a:schemeClr val="bg1"/>
                </a:solidFill>
              </a:defRPr>
            </a:lvl3pPr>
            <a:lvl4pPr marL="1371566" indent="0">
              <a:buNone/>
              <a:defRPr sz="1200" b="1">
                <a:solidFill>
                  <a:schemeClr val="bg1"/>
                </a:solidFill>
              </a:defRPr>
            </a:lvl4pPr>
            <a:lvl5pPr marL="1828754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26075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C80055-36CD-03A0-FF2F-FB1F135F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8629975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6DE0CA5-5C4E-EFCB-2BE8-EB8DC2300D0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3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952DA69-BA1F-7BDB-448F-A4656CCF6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9" y="5985328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B07040F-A6A3-5C15-F977-7D0228D3B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79495"/>
            <a:ext cx="11582400" cy="43654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C12688-D8F7-66BE-AD00-78D59546F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9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426547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_deep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60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60" y="4151029"/>
            <a:ext cx="6679401" cy="83788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AE4D6-0FBC-D546-E065-843A050CC164}"/>
              </a:ext>
            </a:extLst>
          </p:cNvPr>
          <p:cNvSpPr txBox="1"/>
          <p:nvPr userDrawn="1"/>
        </p:nvSpPr>
        <p:spPr>
          <a:xfrm>
            <a:off x="8835026" y="6517927"/>
            <a:ext cx="2601239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01150-267C-0CB6-0970-C8AA9D74E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9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42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divider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1550EA2-3CEF-F177-CDE5-F705D0B58CC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E8A429FF-DA58-2C20-7EA0-A4BB526061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37" b="-632"/>
          <a:stretch/>
        </p:blipFill>
        <p:spPr>
          <a:xfrm>
            <a:off x="0" y="0"/>
            <a:ext cx="64312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6"/>
            <a:ext cx="4481563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9" y="3492349"/>
            <a:ext cx="4481563" cy="43621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BBF7ED22-3339-F345-9B19-53DD932389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11" y="6482902"/>
            <a:ext cx="1887147" cy="3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3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88557" y="1825625"/>
            <a:ext cx="11599200" cy="3836139"/>
          </a:xfrm>
        </p:spPr>
        <p:txBody>
          <a:bodyPr/>
          <a:lstStyle>
            <a:lvl1pPr marL="0" indent="0">
              <a:buNone/>
              <a:defRPr sz="1500"/>
            </a:lvl1pPr>
          </a:lstStyle>
          <a:p>
            <a:pPr lvl="0"/>
            <a:r>
              <a:rPr lang="en-US"/>
              <a:t>Click to add object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EF4E2-7A7A-0548-85F1-5479B7C9E1B2}" type="slidenum">
              <a:rPr lang="en-US" smtClean="0">
                <a:solidFill>
                  <a:srgbClr val="555555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7" y="579501"/>
            <a:ext cx="11582400" cy="43654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43" indent="0">
              <a:buNone/>
              <a:defRPr/>
            </a:lvl2pPr>
            <a:lvl3pPr marL="914286" indent="0">
              <a:buNone/>
              <a:defRPr/>
            </a:lvl3pPr>
            <a:lvl4pPr marL="1371430" indent="0">
              <a:buNone/>
              <a:defRPr/>
            </a:lvl4pPr>
            <a:lvl5pPr marL="1828573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62" y="5985328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143" indent="0">
              <a:buNone/>
              <a:defRPr/>
            </a:lvl2pPr>
            <a:lvl3pPr marL="914286" indent="0">
              <a:buNone/>
              <a:defRPr/>
            </a:lvl3pPr>
            <a:lvl4pPr marL="1371430" indent="0">
              <a:buNone/>
              <a:defRPr/>
            </a:lvl4pPr>
            <a:lvl5pPr marL="1828573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11582400" cy="397352"/>
          </a:xfrm>
          <a:prstGeom prst="rect">
            <a:avLst/>
          </a:prstGeom>
        </p:spPr>
        <p:txBody>
          <a:bodyPr anchor="t"/>
          <a:lstStyle>
            <a:lvl1pPr>
              <a:defRPr sz="2000"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B7CF794-8741-5CD5-3E69-6457AE23662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6400" y="1348834"/>
            <a:ext cx="11599200" cy="436543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500" b="1">
                <a:solidFill>
                  <a:schemeClr val="tx1"/>
                </a:solidFill>
              </a:defRPr>
            </a:lvl1pPr>
            <a:lvl2pPr marL="457143" indent="0">
              <a:buNone/>
              <a:defRPr/>
            </a:lvl2pPr>
            <a:lvl3pPr marL="914286" indent="0">
              <a:buNone/>
              <a:defRPr/>
            </a:lvl3pPr>
            <a:lvl4pPr marL="1371430" indent="0">
              <a:buNone/>
              <a:defRPr/>
            </a:lvl4pPr>
            <a:lvl5pPr marL="1828573" indent="0">
              <a:buNone/>
              <a:defRPr/>
            </a:lvl5pPr>
          </a:lstStyle>
          <a:p>
            <a:pPr lvl="0"/>
            <a:r>
              <a:rPr lang="en-US"/>
              <a:t>Click to add object title</a:t>
            </a:r>
          </a:p>
        </p:txBody>
      </p:sp>
    </p:spTree>
    <p:extLst>
      <p:ext uri="{BB962C8B-B14F-4D97-AF65-F5344CB8AC3E}">
        <p14:creationId xmlns:p14="http://schemas.microsoft.com/office/powerpoint/2010/main" val="156194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8B9FD-49EC-4BF5-B61E-1E70825A3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22F665-2247-4B6D-9FBE-56820C525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57D395-4D47-4D85-8BA1-2EC63F81B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935A04-AD41-4514-B0E0-F09B8D34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78-7789-4A36-A4FD-B5EB96233EB8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54AC35-93C4-4353-8772-BB4FEBD3D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E7198-187A-4F83-917C-A4F9E08A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E121-02AD-4D69-A17D-54A575A3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788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vider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5EA78-CDC0-1240-0F66-EED1BFA819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B1E79715-2C31-D769-1270-E4A53A9E6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57"/>
          <a:stretch/>
        </p:blipFill>
        <p:spPr>
          <a:xfrm>
            <a:off x="-19252" y="1"/>
            <a:ext cx="6583339" cy="6825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671356"/>
            <a:ext cx="4481563" cy="1757645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divider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8559" y="3492349"/>
            <a:ext cx="4481563" cy="43621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CC6CF553-BBD7-4C4F-A9B5-DA409A793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811" y="6482902"/>
            <a:ext cx="1887147" cy="38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28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left_title_and_content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5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3" y="1671357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6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60" y="3515513"/>
            <a:ext cx="3503953" cy="436211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62B1CA4-6399-9468-76D4-CF80E740A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3" y="5985328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9C8447-6A16-1811-BE16-8D42C522A28A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81885DC5-C9A9-EA4C-97D2-CB3C58FF8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4"/>
            <a:ext cx="1999573" cy="29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00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half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7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3" y="1825625"/>
            <a:ext cx="5527627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3E778F-48DD-4F11-15D3-BC47F1B14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9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6AC6AD-C4F2-F6FF-6F7B-8A44A44982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9" y="5985328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A6C0979-2BD2-C03B-6B71-E8AD10273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1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D0FAE-E229-7018-93B3-C0AF25E63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3" y="576323"/>
            <a:ext cx="5580747" cy="43971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6BBC8CE-5633-09AF-7152-3719FD92E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9" y="579495"/>
            <a:ext cx="5537253" cy="436543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D76F3C-D010-68D3-984D-E588033F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9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3673166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>
                <a:solidFill>
                  <a:srgbClr val="555555"/>
                </a:solidFill>
              </a:rPr>
              <a:pPr/>
              <a:t>‹#›</a:t>
            </a:fld>
            <a:endParaRPr lang="en-US">
              <a:solidFill>
                <a:srgbClr val="555555"/>
              </a:solidFill>
            </a:endParaRP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18D8CFBE-FA82-9696-CA96-11C6E0C64DB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61" y="5985328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tx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6C3E77-E9CE-47CC-83BF-6304705D7E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7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2801746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D8E56BE-097F-EB4E-3287-BD1DCBFF4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942A971-1821-DF95-6B7B-A7991E06F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EC3D6C2-3D92-FDB9-8FF6-0B8528817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7" name="Picture 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C533BB26-1CB7-8B4E-B198-C5A794A68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57" y="334071"/>
            <a:ext cx="3842537" cy="93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28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deep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5A8605A2-A6E9-EC94-9E56-90DDBAD35A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685AD82-6787-48AF-A22F-3B00153B36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5944916-51FE-3EDB-647A-59CBDF40CB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93E424D-F70C-8F4C-A1E1-4E58785DC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57" y="334071"/>
            <a:ext cx="3842537" cy="93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81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Picture 13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E6D29C83-8170-564E-BDF4-35B7C1AA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918" y="265587"/>
            <a:ext cx="3840481" cy="9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28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_niq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167A0A-F180-60C7-1EB1-45DFE71B1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163BE63-5485-E51C-D2FB-D90594B2C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969D08C-4DD0-FF1D-4F1E-2B57BBBC6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BF2DA13-D12B-C26E-E2A9-C40AB5EC1E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2D1BA0D-3E80-194F-1320-6AF0CD1FA8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9D3209E-F835-F81C-0897-C6026694B7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8673F071-C650-0646-8358-61D48D0DA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96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_photo_circle_deep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8C705F6C-3707-85DE-09B3-AF594AAC7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303" y="0"/>
            <a:ext cx="5015697" cy="57784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4D08B7-A365-1427-F812-9D5F6ECF5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E7862F-A12C-567A-F409-68E4D1A31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35E2C2E-1885-1CF4-1BBA-BBD015DF71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4B9C85D-6613-2D59-9B2A-FE4896B27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721ACD91-DCF9-5C0A-BADD-DA2A150DF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E0865DE2-071C-DB47-AEC4-5A273C35CB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82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_photo_circl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7417A5-DB4B-D001-3587-DC3B18D4E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501" y="0"/>
            <a:ext cx="5016500" cy="578840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584E26-4C77-6A51-FEAD-0EB5B976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364624-911C-5C6C-A73C-DB61626F2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BFA13A0-5198-A921-B21A-083C4ACCAC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204880D-52B2-9D45-A6A0-B5D77E4CEF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F03C9AE-F80C-97A4-FDED-E9762F8EB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29EE161-CDB7-EE4A-81DF-6BB0E44C5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95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2D99C-EA2A-4C97-BDCA-D68213C1E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362D1A-5AB2-4620-B151-6AC8DEACD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00FE73-8D36-4316-908F-71BDA2829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D99CF1-6D57-4B0D-9CC7-B573E862B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2AFE1F-1B5B-47A9-9DF8-19707490F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9C00C90-E311-4A80-B33B-13D1A1F44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78-7789-4A36-A4FD-B5EB96233EB8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18F709-05DB-4986-A764-9C6F7F0B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DB1927A-E7FC-465C-8D08-F60F8E93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E121-02AD-4D69-A17D-54A575A3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676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_photo_circle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1" y="-32869"/>
            <a:ext cx="6305159" cy="6858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5225DC-38B1-15E3-05E6-88F5A6B976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3B6A8FC-C3C4-F7DA-BF00-D56866D58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A598B2A-BB91-C356-7BCC-18D04DA8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49547DD-E825-E7A3-C48A-64AA78C19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A73B546-3757-53F1-AA4C-E0A8B9D18E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81684D7E-EA8E-BC47-BF2F-356C3352F8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37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_photo_circle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082360DC-9C80-3F90-39EC-7453B69D8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84" y="0"/>
            <a:ext cx="6285316" cy="680741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31DF8A-CDB0-BAA0-A7EB-FB3A1664C8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D20B46-D379-8857-7F07-D5ED868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3A39611-F4FB-B581-19A6-7289E90AD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10F70D6-DFD0-F7EB-7A32-44AFFB14FC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6488C0-5BF3-DB4E-354F-3BB2484C0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800D22BA-6082-694B-A778-3FCC155967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81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_photo_circle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8A4DBCA-162B-E485-E20E-17D5C140E7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477" y="0"/>
            <a:ext cx="6311523" cy="683149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4161F4-D097-DE19-FD87-0BB65D7B7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11E666-418A-4758-0E70-B24242833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D543147-C142-3795-8692-163187D8C1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43F396D2-FEEC-B3D9-78CF-DB43D25BBD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4E5CB92-5F1A-B42D-D765-161BADC32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39BC074F-5B56-2449-BB51-FDBE4CF85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75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photo_circle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D205D8C5-4622-A916-D655-F6CED6BF0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877" y="-1"/>
            <a:ext cx="6301124" cy="683149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EEE6B5-0894-9664-A565-BC7956CD8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3B9B20-3947-53D7-7D27-61901A552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EC7F525-D72E-FA6C-4DC8-61ED3B7BF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53A58327-319F-F707-398A-E0BD2BB56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18DF228-BF1D-DFFF-3D0A-181B229C9A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6F5C0852-39D3-974D-BCFC-18525E4609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03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photo_circle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F0CFD48-64F3-56E8-20FC-87BFA760A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543" y="-22550"/>
            <a:ext cx="6320458" cy="6858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1CD72098-8A9C-6DDA-623D-88ACA639D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D2957D4-81EB-DC26-6463-5EADF1A25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6FB9EEA-C3E3-431A-8CBC-F0DB2F54B5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6D558DBE-278D-C34C-B7F4-0900DB1EF5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6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photo_circle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563F44E9-E18C-1F20-FBFF-E71D86E00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3" b="-366"/>
          <a:stretch/>
        </p:blipFill>
        <p:spPr>
          <a:xfrm>
            <a:off x="5747657" y="-32870"/>
            <a:ext cx="6444343" cy="689087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F3FE3F42-A42D-09D9-BD52-664DF915C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0C51D81-FF4F-A687-8019-C148AF88A6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E11BBA8-8F76-E781-2355-01741D2B20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BB7A9BE-A323-464E-9EA8-34518659AF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5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ver_photo_circle_orange">
    <p:bg>
      <p:bgPr>
        <a:solidFill>
          <a:srgbClr val="3C18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1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ED112208-67CC-7B7A-7347-98C53A298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3949" y="-16331"/>
            <a:ext cx="6318051" cy="685800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6E0AFB-8404-B27F-3CB1-A1D4C6C5F1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6614D32-1A9C-DFFE-7782-FD6AB74B3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451F9B9-5FC2-B4E8-5C6C-B463775F9C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1925A276-592D-D7EB-10E8-61B281EF13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09189D2-8FB1-BD5B-A9E6-197DFA5BEA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C51ED2B6-83E0-664B-B80C-9C0F903792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56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ver_photo_circle_violet">
    <p:bg>
      <p:bgPr>
        <a:solidFill>
          <a:srgbClr val="292A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603A215C-0E64-E145-AADF-41CE8AC1BA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0" y="-32870"/>
            <a:ext cx="6305160" cy="683256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E4DBE2-15C7-C0FB-2BB2-0DE1A04677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29E7AD9-256B-D443-B646-51A6C61F0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DCE52CB-D215-B6BA-D700-5E2509A3B5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8AA91280-AE3D-E8A3-78B8-79DD96CAF3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A6BAA93A-A8C0-E89C-7C2A-319F32FF0A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8B4A864-1E51-0343-8A45-931071AEDE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68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side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19F0D1BA-1740-8291-3985-752AAB099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B8194AC-DDA3-9404-5998-E94D747F0D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1A3127B-F843-4C4F-625D-0F595788B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4F2467A-B7A4-9968-8AF7-70330EF2A4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A90B9B-C6D7-5D76-62C9-8C8E2EFB4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3499257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08696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2B4CF6-D126-4AA8-8C31-78657D5F5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8AF5EE-6512-4AE2-8BB4-27392F602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78-7789-4A36-A4FD-B5EB96233EB8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3A364F-E415-4937-931B-25802F77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7535478-A41B-4956-84D2-7EA0BA0A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E121-02AD-4D69-A17D-54A575A3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923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half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12EB802-3346-E39B-2509-EAC573AA62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BFC318-B682-8A6C-0500-7F861A6B2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F5E0947-70F6-3BEF-C68C-F8AAA3AAF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6E41E3E-E988-5AAD-A3FB-D42472E3E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8DE5AC-BB0D-8837-136E-8AF4E617F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686C53-3C4A-4856-FDBD-DEDB3F72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13607930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branded_cover_photo_circle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082360DC-9C80-3F90-39EC-7453B69D8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84" y="0"/>
            <a:ext cx="6285316" cy="680741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31DF8A-CDB0-BAA0-A7EB-FB3A1664C8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D20B46-D379-8857-7F07-D5ED868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43122E-4C91-E6A1-D4E3-CE02D34570C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1" y="5694428"/>
            <a:ext cx="1219198" cy="518808"/>
          </a:xfrm>
          <a:prstGeom prst="rect">
            <a:avLst/>
          </a:prstGeom>
        </p:spPr>
      </p:pic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3A39611-F4FB-B581-19A6-7289E90AD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10F70D6-DFD0-F7EB-7A32-44AFFB14FC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6488C0-5BF3-DB4E-354F-3BB2484C0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B22745A3-0F29-17FE-0543-2499396CE52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387011" y="5700194"/>
            <a:ext cx="1500188" cy="513042"/>
          </a:xfrm>
          <a:noFill/>
        </p:spPr>
        <p:txBody>
          <a:bodyPr lIns="91440" anchor="ctr"/>
          <a:lstStyle>
            <a:lvl1pPr marL="0" indent="0" algn="l">
              <a:lnSpc>
                <a:spcPct val="80000"/>
              </a:lnSpc>
              <a:buNone/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/>
              <a:t>Partner/</a:t>
            </a:r>
            <a:br>
              <a:rPr lang="en-US"/>
            </a:br>
            <a:r>
              <a:rPr lang="en-US"/>
              <a:t>client logo</a:t>
            </a:r>
          </a:p>
        </p:txBody>
      </p:sp>
    </p:spTree>
    <p:extLst>
      <p:ext uri="{BB962C8B-B14F-4D97-AF65-F5344CB8AC3E}">
        <p14:creationId xmlns:p14="http://schemas.microsoft.com/office/powerpoint/2010/main" val="535704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F7929F-4D80-0F4F-EFFB-21D9B3A081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C3AEC9DB-EF68-1F30-2273-B2160550D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0F50A8-F4AB-8F41-DE7A-B921DA46B4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2468075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5C80055-36CD-03A0-FF2F-FB1F135FC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8" y="1825625"/>
            <a:ext cx="8629974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6DE0CA5-5C4E-EFCB-2BE8-EB8DC2300D0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952DA69-BA1F-7BDB-448F-A4656CCF63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B07040F-A6A3-5C15-F977-7D0228D3BC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C12688-D8F7-66BE-AD00-78D59546F8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5877177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1825625"/>
            <a:ext cx="3684352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4F7AC8A2-64C0-1D9F-7AB1-472AE18BD1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7582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ED75715-C317-75F7-78F6-9C944FD28A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1351231"/>
            <a:ext cx="3684352" cy="436542"/>
          </a:xfrm>
        </p:spPr>
        <p:txBody>
          <a:bodyPr anchor="b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F340EA8-54A6-9E4D-0526-47907DA2F6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A1DE536D-EF4A-8B3D-B21D-22CB635EDC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322F87-6010-E800-94B8-6FD167463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0894922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ur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90678F05-80CC-A3DE-FAE5-0A6E66AB8B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90CEB3B-329E-7CFB-C82C-196F404D94D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6393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3638A4D9-F985-A57C-CB8F-B5BE0F1727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6392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1825625"/>
            <a:ext cx="2706889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3012D8C-6A00-0751-CA0A-B3A4D66205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80310" y="1351231"/>
            <a:ext cx="2706889" cy="436542"/>
          </a:xfrm>
        </p:spPr>
        <p:txBody>
          <a:bodyPr anchor="b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197E1BA7-6018-F8DC-5B98-E01D1FCACAE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842BA1B-CE76-92EE-3BB8-577F1D85B4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CE05C-530C-E715-3EE9-A5165AEC29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9083145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ree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05D1794-3A67-EC85-D51D-19CC621969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37582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A58A57-9AA2-995B-F17B-EF0CC5FF39C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86606" y="3976451"/>
            <a:ext cx="3684352" cy="16629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8AD49D-3D55-5878-EB23-9434406607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C1ADFA53-A93C-9C6B-577B-EE3F3CE8E8B8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37582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DC82AF9B-6879-D477-6076-E176F56AE37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86605" y="1418538"/>
            <a:ext cx="3684352" cy="204111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15A4DB1-EF34-E503-B556-530B7CAC3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A9C3871F-6DE1-0E51-4666-C634F339A5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0385D10-C453-B58A-D9F1-B1AA1DD202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A94D145-81FE-C360-0297-4502383F5A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DECDC5-9AD9-7CB6-F638-0E39B0577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7582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BB555AD3-4EA2-7E24-5C90-4B64C7002D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6605" y="3539909"/>
            <a:ext cx="3684352" cy="436542"/>
          </a:xfrm>
        </p:spPr>
        <p:txBody>
          <a:bodyPr anchor="ctr" anchorCtr="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40427636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our_columns_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23B6A2A-2C2E-7735-F6AF-C9EBC41827D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2476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BE267DF4-9717-0259-6B0E-DAD8B209CF46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217288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48447AD-132B-DD45-8F26-5684D33A864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0311" y="3816468"/>
            <a:ext cx="2706889" cy="19304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9DB3AF3-680C-8615-86A8-8048F96DC95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88559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537AC9D-FCC4-14DF-2161-DBA7138EF16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252476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A057AEC-C50F-0348-EDA8-2B8154E10CD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17288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D1E7D59-DA9B-A7D7-87C0-E693582CA4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80311" y="1809348"/>
            <a:ext cx="2706888" cy="149960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592AE5E-1943-C4CE-573A-E4705E3EC2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B72F191-69E6-FD21-C339-D3F79DB59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11582400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57044DB-24DF-8EA2-8742-B55B32857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B2DD73D3-CDE1-EEBD-83CD-AF0E1BCC1A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8558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0E3F6D-431D-152F-0090-8F1B25ECC4B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2475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08966CC-2A54-3E37-D012-A1B6506344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6392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44FC00B-CEA7-D95B-1AE3-5975AB5E6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80310" y="3363488"/>
            <a:ext cx="2706889" cy="436542"/>
          </a:xfrm>
        </p:spPr>
        <p:txBody>
          <a:bodyPr anchor="ctr" anchorCtr="0"/>
          <a:lstStyle>
            <a:lvl1pPr marL="0" indent="0">
              <a:buNone/>
              <a:defRPr sz="1600" b="1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column header</a:t>
            </a:r>
          </a:p>
        </p:txBody>
      </p:sp>
    </p:spTree>
    <p:extLst>
      <p:ext uri="{BB962C8B-B14F-4D97-AF65-F5344CB8AC3E}">
        <p14:creationId xmlns:p14="http://schemas.microsoft.com/office/powerpoint/2010/main" val="12481412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ft_title_and_content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03D84F1-EE1E-31A0-2CC0-537B0D5A18BF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8081D0B1-8824-2C40-8825-3BAB2D8515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658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eft_title_and_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C6B8A47-0994-4B79-9368-44F21806FC95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2D58F139-E5B9-A64E-8842-23E97DCA1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970" y="6468795"/>
            <a:ext cx="1955550" cy="4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8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1C04CD-5D17-41CE-AD78-99F9D35C4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78-7789-4A36-A4FD-B5EB96233EB8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A2E22AA-4FB1-4B45-8CCC-CE38F5203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9CCA10-3E1E-46DA-9DD8-4F8047EB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E121-02AD-4D69-A17D-54A575A3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3170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ft_title_and_content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54422616-9A6B-BD2A-EEE6-5D4F31127F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E247AFE-5B75-F5AA-309C-B98C55C22DA8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3883C68B-2B09-564E-B6D7-E14221574D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882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ft_title_and_content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D62B1CA4-6399-9468-76D4-CF80E740A3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9C8447-6A16-1811-BE16-8D42C522A28A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81885DC5-C9A9-EA4C-97D2-CB3C58FF8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368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eft_title_and_content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F2147D56-94AA-3BDD-ABF0-68D917E89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C6F2AF4-DEA0-09CB-3AA2-69CC3367F6AC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638763E3-D697-374B-BE4E-A99CB503C8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861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eft_title_and_content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54AF76-AD3D-99EA-BB6C-F380750B8D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8F88F4-971A-A6B1-1A27-9CE89013B620}"/>
              </a:ext>
            </a:extLst>
          </p:cNvPr>
          <p:cNvSpPr/>
          <p:nvPr userDrawn="1"/>
        </p:nvSpPr>
        <p:spPr>
          <a:xfrm>
            <a:off x="0" y="0"/>
            <a:ext cx="4002374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98D61-E26E-644F-9C2C-DFBD31B6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932" y="1671355"/>
            <a:ext cx="7595265" cy="3990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9E80DB3-397B-6246-0042-983989BBFF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9" y="1111525"/>
            <a:ext cx="3503952" cy="2390972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here maximum of four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088BB5C-5C7B-0E3F-0629-E297953C56D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88558" y="3515514"/>
            <a:ext cx="3503953" cy="43621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divider subtitle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BCDE19B0-6084-AB1A-A163-E9089D085C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90932" y="5985327"/>
            <a:ext cx="7595265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9069A56-43D0-9F1B-C232-2ADAEDEB1EA0}"/>
              </a:ext>
            </a:extLst>
          </p:cNvPr>
          <p:cNvCxnSpPr>
            <a:cxnSpLocks/>
          </p:cNvCxnSpPr>
          <p:nvPr userDrawn="1"/>
        </p:nvCxnSpPr>
        <p:spPr>
          <a:xfrm>
            <a:off x="4259855" y="6395755"/>
            <a:ext cx="76339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BE7231FD-CC28-E34C-96C6-94D123D2AE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94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2655EB8-0E52-0105-D411-F08941B5D9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706A59F-423E-C7F6-F3F9-0F492E0C02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E496856-C6F1-1A20-F1E8-67C9E51E6E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143564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debar_orang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D9262FD-C60D-EB8B-5905-00E41E65FB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7EE85D7-3A48-D93E-77D4-BBAF47F83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B6232B-9EB8-AFA1-F4A9-9DD09BF5E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2056276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debar_violet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0F962C91-6536-8C92-5712-D8E7D79A17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CCE7A-44FB-F660-8825-197D91082D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2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0D82F29-6247-72A9-6731-F72313DD88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49ABFB9-219C-B8D3-C483-30EEC54C88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647F1F-16E6-DC6D-968E-E7D6E4A68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5505642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debar_blu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5EAD1CE0-8C43-3A65-CBE4-F6500A6A3A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1013006-A4C4-8E9B-582A-F881CD2B33EB}"/>
              </a:ext>
            </a:extLst>
          </p:cNvPr>
          <p:cNvSpPr/>
          <p:nvPr userDrawn="1"/>
        </p:nvSpPr>
        <p:spPr>
          <a:xfrm>
            <a:off x="7450680" y="306967"/>
            <a:ext cx="4942461" cy="4942461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12D01FA-DA8D-5F18-9C23-78DF809691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74767" y="1564553"/>
            <a:ext cx="3912433" cy="2427287"/>
          </a:xfrm>
        </p:spPr>
        <p:txBody>
          <a:bodyPr anchor="ctr" anchorCtr="0"/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en-US"/>
              <a:t>Insert key takeaway/stat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8A9A9755-A073-6536-4449-60D1A4D624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E19CC79-3E4C-BA4B-BDFE-ED4A5100C72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5AF445-F077-CBD3-8676-3C090B01E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6929567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idebar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19F0D1BA-1740-8291-3985-752AAB099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64" b="-475"/>
          <a:stretch/>
        </p:blipFill>
        <p:spPr>
          <a:xfrm>
            <a:off x="6347681" y="0"/>
            <a:ext cx="5844319" cy="62663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E1557B-C916-3D4A-06A3-5841A72F54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B8194AC-DDA3-9404-5998-E94D747F0D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71A3127B-F843-4C4F-625D-0F595788B9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4F2467A-B7A4-9968-8AF7-70330EF2A4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A90B9B-C6D7-5D76-62C9-8C8E2EFB4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40350666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_and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8B5F0-3972-9E3F-4A7E-52302351B5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770564" y="-5427"/>
            <a:ext cx="6405671" cy="5331227"/>
          </a:xfrm>
          <a:custGeom>
            <a:avLst/>
            <a:gdLst>
              <a:gd name="connsiteX0" fmla="*/ 415328 w 6405671"/>
              <a:gd name="connsiteY0" fmla="*/ 0 h 5331227"/>
              <a:gd name="connsiteX1" fmla="*/ 6405671 w 6405671"/>
              <a:gd name="connsiteY1" fmla="*/ 0 h 5331227"/>
              <a:gd name="connsiteX2" fmla="*/ 6405671 w 6405671"/>
              <a:gd name="connsiteY2" fmla="*/ 4061829 h 5331227"/>
              <a:gd name="connsiteX3" fmla="*/ 6222234 w 6405671"/>
              <a:gd name="connsiteY3" fmla="*/ 4263661 h 5331227"/>
              <a:gd name="connsiteX4" fmla="*/ 3644900 w 6405671"/>
              <a:gd name="connsiteY4" fmla="*/ 5331227 h 5331227"/>
              <a:gd name="connsiteX5" fmla="*/ 0 w 6405671"/>
              <a:gd name="connsiteY5" fmla="*/ 1686327 h 5331227"/>
              <a:gd name="connsiteX6" fmla="*/ 286435 w 6405671"/>
              <a:gd name="connsiteY6" fmla="*/ 267567 h 533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05671" h="5331227">
                <a:moveTo>
                  <a:pt x="415328" y="0"/>
                </a:moveTo>
                <a:lnTo>
                  <a:pt x="6405671" y="0"/>
                </a:lnTo>
                <a:lnTo>
                  <a:pt x="6405671" y="4061829"/>
                </a:lnTo>
                <a:lnTo>
                  <a:pt x="6222234" y="4263661"/>
                </a:lnTo>
                <a:cubicBezTo>
                  <a:pt x="5562637" y="4923258"/>
                  <a:pt x="4651412" y="5331227"/>
                  <a:pt x="3644900" y="5331227"/>
                </a:cubicBezTo>
                <a:cubicBezTo>
                  <a:pt x="1631877" y="5331227"/>
                  <a:pt x="0" y="3699350"/>
                  <a:pt x="0" y="1686327"/>
                </a:cubicBezTo>
                <a:cubicBezTo>
                  <a:pt x="0" y="1183071"/>
                  <a:pt x="101993" y="703637"/>
                  <a:pt x="286435" y="267567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insert photo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F5AD5C4-11CE-A5B1-68F4-ECE64B4744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5DB62E0-16D5-D693-1EC9-29B8200003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27626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D0E12C7-8B6B-E7AB-65DE-8993ACC541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27626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239302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0C413-BAC3-46CA-8D97-85B18863E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0EF489-0D2A-441D-B4C7-8AE47BFB1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F7750F-9341-4E8B-8B48-A5B01E068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D3649F-5053-49B3-BE3E-3E0D6D245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78-7789-4A36-A4FD-B5EB96233EB8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55FB8F-EFC3-4066-B52E-5DC874FB2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5BC243-0ECF-40A9-8AF3-DA4D8201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E121-02AD-4D69-A17D-54A575A3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205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_and_photo_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3CD31E3-1810-8019-E4E8-32E37BC7DE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F3752C-36A7-544F-D2EB-65F4FAA7513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77D676D-F2FB-4E29-6862-097B141AD572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/>
                </a:solidFill>
              </a:rPr>
              <a:t>© 2023 Nielsen Consumer LLC. All Rights Reserved.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B6EEB7D-9CC5-9D43-2008-2795014238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EF7F2BB9-8A14-A127-85D9-8C884D7626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B4DEEEB-841D-9E48-066D-74DF0347AE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15" name="Picture 14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93F515BE-B72B-AB49-9827-1410B9E181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91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half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95053F53-3618-E1D1-00A1-47AA56D050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2DDB0C3-FCF3-2CAA-F826-CA712908FC2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7066202-F363-3C8E-5B43-C4BE65D6B6F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9DF4E8B1-8F35-5AD1-AB74-B468AE1701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4DFC890-B929-EAF9-EDFB-220994626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0" name="Picture 19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9E5FBCE0-87BB-CF4A-BB60-1847D8B547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359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alf_deep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0C58F92-15EB-DF6A-3AEA-BEF2B4382D47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553725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2BFC318-B682-8A6C-0500-7F861A6B2C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5537253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F5E0947-70F6-3BEF-C68C-F8AAA3AAF8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56E41E3E-E988-5AAD-A3FB-D42472E3E6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08DE5AC-BB0D-8837-136E-8AF4E617F3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D686C53-3C4A-4856-FDBD-DEDB3F729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2" name="Picture 2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1D044A1B-CAED-B64E-AEFE-3CFBF7BE20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889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alf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96AC6AD-C4F2-F6FF-6F7B-8A44A44982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A6C0979-2BD2-C03B-6B71-E8AD10273F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4A3D0FAE-E229-7018-93B3-C0AF25E639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36BBC8CE-5633-09AF-7152-3719FD92EB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D76F3C-D010-68D3-984D-E588033F9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2" name="Picture 2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62261AC4-8771-1946-AB54-C7F82AB31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629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half_l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AC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E513481-19B3-D642-E3CD-6271958BC1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4A1B13B-F468-9DD3-E390-FE70322374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E4C21BE-A62B-885D-12C3-E14CBE50E9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ECE9D8F-7472-1CD9-04C2-C6C601670B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E34A2405-5937-A40D-BD28-25B17DBA74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17" name="Picture 16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9CDF6E06-577E-6B40-8CAD-229AB05A4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1492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half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9B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BC52F0A-FEF5-7664-E4A1-D4BF689E75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F6B99AF8-C353-FA75-7695-E85E6F1D1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844E97B-52E4-F43B-0202-92973DE8EC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7F498CF-4BFB-E7EA-A5AC-E2FFC8C15A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FD7D570-786D-BE85-5674-AAE488A93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2" name="Picture 2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817AEEE9-5FEA-CA47-8CC1-34B164BF3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767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half_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083BD0-CB53-4C20-92B8-5D9B6FB904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6E01A0-2BBF-F43A-B5D1-9E31AF6BC97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BD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61142-4A68-ED47-8444-40F12F84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EF4E2-7A7A-0548-85F1-5479B7C9E1B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7EDE7-AEAD-C80E-B46F-DB1E1503E6E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757F6A-9EA9-44EF-A958-227049104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559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44B2E6E-E1B5-CE08-FA8B-59B5B1CA44C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59574" y="1825625"/>
            <a:ext cx="5527626" cy="38361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5CB9B4E-B4A9-BA47-5A00-8E523D2A8CD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88558" y="5985327"/>
            <a:ext cx="11582399" cy="365125"/>
          </a:xfrm>
        </p:spPr>
        <p:txBody>
          <a:bodyPr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B3B3B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Source, footnote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57DAED8-04EE-E553-65D0-FECCE34836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9575" y="178971"/>
            <a:ext cx="5552610" cy="397352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>
              <a:defRPr sz="2400" b="1">
                <a:latin typeface="+mj-lt"/>
              </a:defRPr>
            </a:lvl2pPr>
            <a:lvl3pPr>
              <a:defRPr sz="2400" b="1">
                <a:latin typeface="+mj-lt"/>
              </a:defRPr>
            </a:lvl3pPr>
            <a:lvl4pPr>
              <a:defRPr sz="2400" b="1">
                <a:latin typeface="+mj-lt"/>
              </a:defRPr>
            </a:lvl4pPr>
            <a:lvl5pPr>
              <a:defRPr sz="2400" b="1">
                <a:latin typeface="+mj-lt"/>
              </a:defRPr>
            </a:lvl5pPr>
          </a:lstStyle>
          <a:p>
            <a:pPr lvl="0"/>
            <a:r>
              <a:rPr lang="en-US"/>
              <a:t>Insert your slide title in Arial bold 20pt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83E20CC-AB43-4C23-8A3C-9F0A750FF7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9574" y="576323"/>
            <a:ext cx="5580746" cy="43971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CB111580-3FC2-E4E7-0EE7-D9E1E7010E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88558" y="579495"/>
            <a:ext cx="5537253" cy="43654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Insert your subtitle in Arial 16pt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2D480B4-03FC-5DE6-C1B7-A075AF87A7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558" y="178971"/>
            <a:ext cx="5537253" cy="397352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slide title in Arial bold 20pt</a:t>
            </a:r>
          </a:p>
        </p:txBody>
      </p:sp>
      <p:pic>
        <p:nvPicPr>
          <p:cNvPr id="22" name="Picture 21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27D093D2-F6BC-4146-81A4-284DC958B2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252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vider_deep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4F35-9ADE-ED35-28B3-71F80807E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A74E09-9071-7CD1-EC5E-F188D4120119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7D1AC422-8E8F-2A1A-877E-F8C5FD147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6679401" cy="23876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CE78BA-5246-2FFE-D60D-98A0C56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6679401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FAE4D6-0FBC-D546-E065-843A050CC164}"/>
              </a:ext>
            </a:extLst>
          </p:cNvPr>
          <p:cNvSpPr txBox="1"/>
          <p:nvPr userDrawn="1"/>
        </p:nvSpPr>
        <p:spPr>
          <a:xfrm>
            <a:off x="8835025" y="6517927"/>
            <a:ext cx="2601238" cy="2000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901150-267C-0CB6-0970-C8AA9D74E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8" y="6495103"/>
            <a:ext cx="6446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57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D8E56BE-097F-EB4E-3287-BD1DCBFF4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6942A971-1821-DF95-6B7B-A7991E06FA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EC3D6C2-3D92-FDB9-8FF6-0B85288173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7" name="Picture 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C533BB26-1CB7-8B4E-B198-C5A794A68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57" y="334071"/>
            <a:ext cx="3842537" cy="93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23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deep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5A8605A2-A6E9-EC94-9E56-90DDBAD35A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685AD82-6787-48AF-A22F-3B00153B36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F5944916-51FE-3EDB-647A-59CBDF40CB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93E424D-F70C-8F4C-A1E1-4E58785DC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557" y="334071"/>
            <a:ext cx="3842537" cy="93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74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CE303A-2BF6-42BC-8303-24B595AA8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084300-EBF0-489B-904B-EC2BF68A27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45B0E0-61CD-4163-867E-828B49EBB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DE0074-9705-4E81-82E1-9838987A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1878-7789-4A36-A4FD-B5EB96233EB8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BD4BA-91A7-4DB7-B817-4A42744F0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359E12-04F0-47D3-8CE4-7D16EAB5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E121-02AD-4D69-A17D-54A575A3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638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151AF7-737A-1648-9BC4-B9D881179F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167135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2C9CE-AA03-A24B-BBD9-8EA2482DC5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415103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9C2072-EE2B-A064-5CA2-6097546F935A}"/>
              </a:ext>
            </a:extLst>
          </p:cNvPr>
          <p:cNvCxnSpPr>
            <a:cxnSpLocks/>
          </p:cNvCxnSpPr>
          <p:nvPr userDrawn="1"/>
        </p:nvCxnSpPr>
        <p:spPr>
          <a:xfrm>
            <a:off x="278932" y="1364752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C32257C0-3FBF-B047-8C59-CDBF51B11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5194091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A60B01F-F394-99A6-2702-DE583FCB97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5562225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0F9698-6E59-9274-EC44-4917B7B92A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6111790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4" name="Picture 13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E6D29C83-8170-564E-BDF4-35B7C1AA9C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918" y="265587"/>
            <a:ext cx="3840481" cy="9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76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_niq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A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1167A0A-F180-60C7-1EB1-45DFE71B1E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163BE63-5485-E51C-D2FB-D90594B2CB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864208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969D08C-4DD0-FF1D-4F1E-2B57BBBC6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8642082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CBF2DA13-D12B-C26E-E2A9-C40AB5EC1E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8642082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C2D1BA0D-3E80-194F-1320-6AF0CD1FA8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D9D3209E-F835-F81C-0897-C6026694B7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8559" y="5110167"/>
            <a:ext cx="8642082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8673F071-C650-0646-8358-61D48D0DA9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20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_photo_circle_deep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8C705F6C-3707-85DE-09B3-AF594AAC70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303" y="0"/>
            <a:ext cx="5015697" cy="5778421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4D08B7-A365-1427-F812-9D5F6ECF5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1E7862F-A12C-567A-F409-68E4D1A31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35E2C2E-1885-1CF4-1BBA-BBD015DF71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D4B9C85D-6613-2D59-9B2A-FE4896B27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721ACD91-DCF9-5C0A-BADD-DA2A150DF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E0865DE2-071C-DB47-AEC4-5A273C35CB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36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_photo_circle_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7417A5-DB4B-D001-3587-DC3B18D4E5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5501" y="0"/>
            <a:ext cx="5016500" cy="5788409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7584E26-4C77-6A51-FEAD-0EB5B976A2D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7364624-911C-5C6C-A73C-DB61626F2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BFA13A0-5198-A921-B21A-083C4ACCAC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B204880D-52B2-9D45-A6A0-B5D77E4CEF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F03C9AE-F80C-97A4-FDED-E9762F8EB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29EE161-CDB7-EE4A-81DF-6BB0E44C5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25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_photo_circle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AE3F521A-60F1-72FB-2B10-CA78E2F93C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6841" y="-32869"/>
            <a:ext cx="6305159" cy="6858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15225DC-38B1-15E3-05E6-88F5A6B976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3B6A8FC-C3C4-F7DA-BF00-D56866D58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5A598B2A-BB91-C356-7BCC-18D04DA8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49547DD-E825-E7A3-C48A-64AA78C199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A73B546-3757-53F1-AA4C-E0A8B9D18E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81684D7E-EA8E-BC47-BF2F-356C3352F8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85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_photo_circle_lt_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082360DC-9C80-3F90-39EC-7453B69D87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6684" y="0"/>
            <a:ext cx="6285316" cy="6807414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31DF8A-CDB0-BAA0-A7EB-FB3A1664C8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4D20B46-D379-8857-7F07-D5ED86847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D3A39611-F4FB-B581-19A6-7289E90AD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F10F70D6-DFD0-F7EB-7A32-44AFFB14FC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A6488C0-5BF3-DB4E-354F-3BB2484C0E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800D22BA-6082-694B-A778-3FCC155967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78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_photo_circle_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8A4DBCA-162B-E485-E20E-17D5C140E7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0477" y="0"/>
            <a:ext cx="6311523" cy="683149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4161F4-D097-DE19-FD87-0BB65D7B7F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611E666-418A-4758-0E70-B24242833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0D543147-C142-3795-8692-163187D8C1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43F396D2-FEEC-B3D9-78CF-DB43D25BBD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84E5CB92-5F1A-B42D-D765-161BADC328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39BC074F-5B56-2449-BB51-FDBE4CF855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14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ver_photo_circle_viole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D205D8C5-4622-A916-D655-F6CED6BF0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877" y="-1"/>
            <a:ext cx="6301124" cy="6831495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EEE6B5-0894-9664-A565-BC7956CD80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13B9B20-3947-53D7-7D27-61901A552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9EC7F525-D72E-FA6C-4DC8-61ED3B7BF5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53A58327-319F-F707-398A-E0BD2BB56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18DF228-BF1D-DFFF-3D0A-181B229C9A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A blue letter q and a black background&#10;&#10;Description automatically generated">
            <a:extLst>
              <a:ext uri="{FF2B5EF4-FFF2-40B4-BE49-F238E27FC236}">
                <a16:creationId xmlns:a16="http://schemas.microsoft.com/office/drawing/2014/main" id="{6F5C0852-39D3-974D-BCFC-18525E4609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5408" y="5659732"/>
            <a:ext cx="2333236" cy="57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48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ver_photo_circle_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F0CFD48-64F3-56E8-20FC-87BFA760AB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1543" y="-22550"/>
            <a:ext cx="6320458" cy="68580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1CD72098-8A9C-6DDA-623D-88ACA639D8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5D2957D4-81EB-DC26-6463-5EADF1A255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6FB9EEA-C3E3-431A-8CBC-F0DB2F54B5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6D558DBE-278D-C34C-B7F4-0900DB1EF5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60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ver_photo_circle_lt_blue">
    <p:bg>
      <p:bgPr>
        <a:solidFill>
          <a:srgbClr val="0C3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CB4A4-7435-1A41-8813-A7FFEC34FAE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3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563F44E9-E18C-1F20-FBFF-E71D86E00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33" b="-366"/>
          <a:stretch/>
        </p:blipFill>
        <p:spPr>
          <a:xfrm>
            <a:off x="5747657" y="-32870"/>
            <a:ext cx="6444343" cy="689087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B856112-0A8A-CB47-1E64-93477A68A70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65671" y="321957"/>
            <a:ext cx="4924345" cy="4924346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picture icon to add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BB1AF6-DC78-953A-74B3-439398878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558" y="635035"/>
            <a:ext cx="6689729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your presentation title here maximum of three lines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E6DAE2-C337-A8F2-2082-DE6607D24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558" y="3114710"/>
            <a:ext cx="6689729" cy="837882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ext Placeholder 17">
            <a:extLst>
              <a:ext uri="{FF2B5EF4-FFF2-40B4-BE49-F238E27FC236}">
                <a16:creationId xmlns:a16="http://schemas.microsoft.com/office/drawing/2014/main" id="{F3FE3F42-A42D-09D9-BD52-664DF915C6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8559" y="4192468"/>
            <a:ext cx="6689728" cy="344384"/>
          </a:xfrm>
        </p:spPr>
        <p:txBody>
          <a:bodyPr tIns="0" bIns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id="{E0C51D81-FF4F-A687-8019-C148AF88A6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8559" y="4560602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Title/Department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E11BBA8-8F76-E781-2355-01741D2B20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559" y="5110167"/>
            <a:ext cx="6689728" cy="344385"/>
          </a:xfrm>
        </p:spPr>
        <p:txBody>
          <a:bodyPr t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2" name="Picture 11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BB7A9BE-A323-464E-9EA8-34518659AF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557" y="5693807"/>
            <a:ext cx="2333237" cy="56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7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37437-2CC1-4525-A90E-23BAFBCDA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51DC9B-393B-4E15-9D7A-71DC9E5E2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3EA498-66C8-427C-A9FF-368EDABF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71878-7789-4A36-A4FD-B5EB96233EB8}" type="datetimeFigureOut">
              <a:rPr lang="ru-RU" smtClean="0"/>
              <a:t>25.07.2024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CC0D32-7AE4-4017-BBB4-10FFD34F79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ED8131-B5BF-4394-B8B4-723AFE348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E121-02AD-4D69-A17D-54A575A3CB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37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55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7" y="175952"/>
            <a:ext cx="11582400" cy="436541"/>
          </a:xfrm>
          <a:prstGeom prst="rect">
            <a:avLst/>
          </a:prstGeom>
        </p:spPr>
        <p:txBody>
          <a:bodyPr vert="horz" lIns="0" tIns="34289" rIns="0" bIns="34289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61" y="1825625"/>
            <a:ext cx="11597639" cy="3836139"/>
          </a:xfrm>
          <a:prstGeom prst="rect">
            <a:avLst/>
          </a:prstGeom>
        </p:spPr>
        <p:txBody>
          <a:bodyPr vert="horz" lIns="0" tIns="34289" rIns="0" bIns="34289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5" y="6435204"/>
            <a:ext cx="901875" cy="365125"/>
          </a:xfrm>
          <a:prstGeom prst="rect">
            <a:avLst/>
          </a:prstGeom>
        </p:spPr>
        <p:txBody>
          <a:bodyPr vert="horz" lIns="0" tIns="34289" rIns="0" bIns="34289" rtlCol="0" anchor="ctr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40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hf hdr="0" ftr="0" dt="0"/>
  <p:txStyles>
    <p:titleStyle>
      <a:lvl1pPr algn="l" defTabSz="914218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7" indent="-228557" algn="l" defTabSz="91421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70" indent="-228557" algn="l" defTabSz="91421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4" indent="-228557" algn="l" defTabSz="91421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7" algn="l" defTabSz="91421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7" indent="-228557" algn="l" defTabSz="91421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7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430" indent="-228557" algn="l" defTabSz="9142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07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8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7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550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7" algn="l" defTabSz="91421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037599B1-C175-4C46-BA96-DDA9EEA6E43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95104"/>
            <a:ext cx="1950673" cy="2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2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41630B9C-7C5E-E448-9E8C-0F7E6BA0B989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79893"/>
            <a:ext cx="1999573" cy="29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3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  <p:sldLayoutId id="2147483739" r:id="rId2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653F65-BA9C-1740-A28B-B1DAA4DD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5951"/>
            <a:ext cx="11582400" cy="436541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/>
              <a:t>Insert your slide title in Arial bold 20pt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979C3-6A0F-BF4F-B648-934820FFA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58" y="1825625"/>
            <a:ext cx="11597639" cy="3836139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Insert your copy here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11DF5-A807-A249-BC11-866DFE188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5326" y="6435203"/>
            <a:ext cx="901874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3EF4E2-7A7A-0548-85F1-5479B7C9E1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1AEB538-380C-AB5A-CF46-BE17C122D67C}"/>
              </a:ext>
            </a:extLst>
          </p:cNvPr>
          <p:cNvCxnSpPr>
            <a:cxnSpLocks/>
          </p:cNvCxnSpPr>
          <p:nvPr userDrawn="1"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blue neon letter on a black background&#10;&#10;Description automatically generated">
            <a:extLst>
              <a:ext uri="{FF2B5EF4-FFF2-40B4-BE49-F238E27FC236}">
                <a16:creationId xmlns:a16="http://schemas.microsoft.com/office/drawing/2014/main" id="{037599B1-C175-4C46-BA96-DDA9EEA6E43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932" y="6495104"/>
            <a:ext cx="1950673" cy="29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7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100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6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B1EEB5E-726B-9E27-8BFB-F1CD05E772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45870A-E91D-FF42-8DC9-88222B588C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ru-RU" dirty="0"/>
              <a:t>Потребительский рынок Центральной России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EE878B7-2FC1-0C4E-8790-A3BCF9835A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i="1" dirty="0"/>
              <a:t>В каком направлении развиваются тренды </a:t>
            </a:r>
            <a:br>
              <a:rPr lang="ru-RU" i="1" dirty="0"/>
            </a:br>
            <a:r>
              <a:rPr lang="ru-RU" i="1" dirty="0"/>
              <a:t>в Центральном ФО?</a:t>
            </a:r>
            <a:endParaRPr lang="en-US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A3EB9-2E0C-354D-8E9B-9B143FB2F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ru-RU"/>
              <a:t>Константин Локтев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7D7AE2-7BEC-834C-9B0B-CD06E0B462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ru-RU"/>
              <a:t>Исполнительный директор </a:t>
            </a:r>
            <a:r>
              <a:rPr lang="en-US"/>
              <a:t>NielsenIQ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E90BC16-3DD3-1D23-471D-30A1C5B3FA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Июль 2024</a:t>
            </a:r>
            <a:endParaRPr lang="en-US" dirty="0"/>
          </a:p>
        </p:txBody>
      </p:sp>
      <p:pic>
        <p:nvPicPr>
          <p:cNvPr id="1026" name="Picture 2" descr="A person in a grocery store&#10;&#10;Description automatically generated">
            <a:extLst>
              <a:ext uri="{FF2B5EF4-FFF2-40B4-BE49-F238E27FC236}">
                <a16:creationId xmlns:a16="http://schemas.microsoft.com/office/drawing/2014/main" id="{328646CD-947F-074D-C0B8-2B70D49A4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1046" y="321957"/>
            <a:ext cx="5053594" cy="492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9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FF820D-6048-AE49-0AFA-B48474BDE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60A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60A4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327353D0-F8AC-A5BC-8E0E-D95332C7862E}"/>
              </a:ext>
            </a:extLst>
          </p:cNvPr>
          <p:cNvGraphicFramePr/>
          <p:nvPr/>
        </p:nvGraphicFramePr>
        <p:xfrm>
          <a:off x="190720" y="1000025"/>
          <a:ext cx="8560793" cy="507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itle 6">
            <a:extLst>
              <a:ext uri="{FF2B5EF4-FFF2-40B4-BE49-F238E27FC236}">
                <a16:creationId xmlns:a16="http://schemas.microsoft.com/office/drawing/2014/main" id="{294FC63D-0890-45CD-D3C3-8FC02CEE6457}"/>
              </a:ext>
            </a:extLst>
          </p:cNvPr>
          <p:cNvSpPr txBox="1">
            <a:spLocks/>
          </p:cNvSpPr>
          <p:nvPr/>
        </p:nvSpPr>
        <p:spPr>
          <a:xfrm>
            <a:off x="288558" y="178970"/>
            <a:ext cx="11582400" cy="55901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Центральный федеральный округ является лидером по росту среднедушевых доходов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C6DF6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9913B6-D5A5-4DB9-B692-1824FB266C39}"/>
              </a:ext>
            </a:extLst>
          </p:cNvPr>
          <p:cNvSpPr txBox="1"/>
          <p:nvPr/>
        </p:nvSpPr>
        <p:spPr>
          <a:xfrm>
            <a:off x="201471" y="6145493"/>
            <a:ext cx="61743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Montserrat"/>
              </a:rPr>
              <a:t>Источник: Федеральная служба государственной статистики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D0C8FDD-B30E-9F04-F68E-7EEE85CD0209}"/>
              </a:ext>
            </a:extLst>
          </p:cNvPr>
          <p:cNvGraphicFramePr>
            <a:graphicFrameLocks noGrp="1"/>
          </p:cNvGraphicFramePr>
          <p:nvPr/>
        </p:nvGraphicFramePr>
        <p:xfrm>
          <a:off x="7960652" y="1837954"/>
          <a:ext cx="1013987" cy="3864620"/>
        </p:xfrm>
        <a:graphic>
          <a:graphicData uri="http://schemas.openxmlformats.org/drawingml/2006/table">
            <a:tbl>
              <a:tblPr/>
              <a:tblGrid>
                <a:gridCol w="1013987">
                  <a:extLst>
                    <a:ext uri="{9D8B030D-6E8A-4147-A177-3AD203B41FA5}">
                      <a16:colId xmlns:a16="http://schemas.microsoft.com/office/drawing/2014/main" val="2364335413"/>
                    </a:ext>
                  </a:extLst>
                </a:gridCol>
              </a:tblGrid>
              <a:tr h="3864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71 746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330228"/>
                  </a:ext>
                </a:extLst>
              </a:tr>
              <a:tr h="38646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115 843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908203"/>
                  </a:ext>
                </a:extLst>
              </a:tr>
              <a:tr h="386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57 091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61469"/>
                  </a:ext>
                </a:extLst>
              </a:tr>
              <a:tr h="386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35 086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419668"/>
                  </a:ext>
                </a:extLst>
              </a:tr>
              <a:tr h="386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53 234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115294"/>
                  </a:ext>
                </a:extLst>
              </a:tr>
              <a:tr h="386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57 890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938171"/>
                  </a:ext>
                </a:extLst>
              </a:tr>
              <a:tr h="386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42 780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411088"/>
                  </a:ext>
                </a:extLst>
              </a:tr>
              <a:tr h="386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44 922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665386"/>
                  </a:ext>
                </a:extLst>
              </a:tr>
              <a:tr h="386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41 343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042534"/>
                  </a:ext>
                </a:extLst>
              </a:tr>
              <a:tr h="3864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71 359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167407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495CAFEA-A619-31F3-B317-66D2F94B5C6A}"/>
              </a:ext>
            </a:extLst>
          </p:cNvPr>
          <p:cNvSpPr txBox="1"/>
          <p:nvPr/>
        </p:nvSpPr>
        <p:spPr>
          <a:xfrm>
            <a:off x="5207933" y="917880"/>
            <a:ext cx="2625641" cy="48207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Среднедушевые денежные доходы, </a:t>
            </a:r>
            <a:r>
              <a:rPr kumimoji="0" lang="ru-RU" sz="105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руб. / месяц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B424CA-67EF-4F71-C06B-A2B540C24387}"/>
              </a:ext>
            </a:extLst>
          </p:cNvPr>
          <p:cNvSpPr txBox="1"/>
          <p:nvPr/>
        </p:nvSpPr>
        <p:spPr>
          <a:xfrm>
            <a:off x="9456651" y="922889"/>
            <a:ext cx="1894552" cy="647762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Изменение среднедушевых доходов </a:t>
            </a:r>
            <a:r>
              <a:rPr kumimoji="0" lang="ru-RU" sz="105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(2023 к 2022), %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B9EADC5-98F5-0EAD-5ED1-C63B909C8210}"/>
              </a:ext>
            </a:extLst>
          </p:cNvPr>
          <p:cNvCxnSpPr>
            <a:cxnSpLocks/>
          </p:cNvCxnSpPr>
          <p:nvPr/>
        </p:nvCxnSpPr>
        <p:spPr>
          <a:xfrm>
            <a:off x="288558" y="2578895"/>
            <a:ext cx="11428206" cy="0"/>
          </a:xfrm>
          <a:prstGeom prst="line">
            <a:avLst/>
          </a:prstGeom>
          <a:ln w="12700"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21DA2A7C-0838-FFB2-63BA-A7585F86BCBD}"/>
              </a:ext>
            </a:extLst>
          </p:cNvPr>
          <p:cNvGraphicFramePr/>
          <p:nvPr/>
        </p:nvGraphicFramePr>
        <p:xfrm>
          <a:off x="9267745" y="1218836"/>
          <a:ext cx="2438386" cy="460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ontent Placeholder 11">
            <a:extLst>
              <a:ext uri="{FF2B5EF4-FFF2-40B4-BE49-F238E27FC236}">
                <a16:creationId xmlns:a16="http://schemas.microsoft.com/office/drawing/2014/main" id="{385CDCC0-D793-8117-A1B3-0C421A18A5C4}"/>
              </a:ext>
            </a:extLst>
          </p:cNvPr>
          <p:cNvGraphicFramePr>
            <a:graphicFrameLocks/>
          </p:cNvGraphicFramePr>
          <p:nvPr/>
        </p:nvGraphicFramePr>
        <p:xfrm>
          <a:off x="5090984" y="1451010"/>
          <a:ext cx="4131496" cy="304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77978">
                  <a:extLst>
                    <a:ext uri="{9D8B030D-6E8A-4147-A177-3AD203B41FA5}">
                      <a16:colId xmlns:a16="http://schemas.microsoft.com/office/drawing/2014/main" val="906210116"/>
                    </a:ext>
                  </a:extLst>
                </a:gridCol>
                <a:gridCol w="1153518">
                  <a:extLst>
                    <a:ext uri="{9D8B030D-6E8A-4147-A177-3AD203B41FA5}">
                      <a16:colId xmlns:a16="http://schemas.microsoft.com/office/drawing/2014/main" val="2622627410"/>
                    </a:ext>
                  </a:extLst>
                </a:gridCol>
              </a:tblGrid>
              <a:tr h="264114">
                <a:tc>
                  <a:txBody>
                    <a:bodyPr/>
                    <a:lstStyle/>
                    <a:p>
                      <a:pPr algn="l"/>
                      <a:r>
                        <a:rPr lang="ru-RU" sz="1100"/>
                        <a:t>Российская Федерация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/>
                        <a:t>53 139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183083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F6735A2F-2BC7-AC85-779D-50189DD56193}"/>
              </a:ext>
            </a:extLst>
          </p:cNvPr>
          <p:cNvSpPr txBox="1"/>
          <p:nvPr/>
        </p:nvSpPr>
        <p:spPr>
          <a:xfrm>
            <a:off x="288558" y="870913"/>
            <a:ext cx="3978642" cy="397351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Население РФ по регионам, </a:t>
            </a:r>
            <a:b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 год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7CF8241-FAE5-A460-0267-F413B5C2D1B2}"/>
              </a:ext>
            </a:extLst>
          </p:cNvPr>
          <p:cNvSpPr/>
          <p:nvPr/>
        </p:nvSpPr>
        <p:spPr>
          <a:xfrm>
            <a:off x="219759" y="5303520"/>
            <a:ext cx="11582400" cy="397351"/>
          </a:xfrm>
          <a:prstGeom prst="rect">
            <a:avLst/>
          </a:prstGeom>
          <a:noFill/>
          <a:ln w="1270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220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D306B2-D094-C546-BB98-1A487656B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1E5531-5C21-CB4C-A7FB-4D9A5C66A12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7E185B-9A7A-4F4E-9BD0-D3D56363A43F}"/>
              </a:ext>
            </a:extLst>
          </p:cNvPr>
          <p:cNvCxnSpPr>
            <a:cxnSpLocks/>
          </p:cNvCxnSpPr>
          <p:nvPr/>
        </p:nvCxnSpPr>
        <p:spPr>
          <a:xfrm>
            <a:off x="278932" y="6395755"/>
            <a:ext cx="1161488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CC28301-5DF6-5645-990E-6253444CE3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129" y="6495103"/>
            <a:ext cx="644652" cy="27432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2C97C7-4BFD-5542-ABAC-D5CC22439D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8559" y="6129869"/>
            <a:ext cx="5660687" cy="220585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</a:rPr>
              <a:t>Источник: индекс потребительского оптимизма Нильсен, </a:t>
            </a:r>
            <a:r>
              <a:rPr lang="en-US" dirty="0">
                <a:latin typeface="Arial" panose="020B0604020202020204" pitchFamily="34" charset="0"/>
              </a:rPr>
              <a:t>I </a:t>
            </a:r>
            <a:r>
              <a:rPr lang="ru-RU" dirty="0">
                <a:latin typeface="Arial" panose="020B0604020202020204" pitchFamily="34" charset="0"/>
              </a:rPr>
              <a:t>квартал 2024 года</a:t>
            </a:r>
            <a:endParaRPr lang="ru-RU" sz="1600" dirty="0"/>
          </a:p>
        </p:txBody>
      </p:sp>
      <p:sp>
        <p:nvSpPr>
          <p:cNvPr id="10" name="Google Shape;1307;p95">
            <a:extLst>
              <a:ext uri="{FF2B5EF4-FFF2-40B4-BE49-F238E27FC236}">
                <a16:creationId xmlns:a16="http://schemas.microsoft.com/office/drawing/2014/main" id="{9294EC21-858A-A84A-9442-C4D8E51E561D}"/>
              </a:ext>
            </a:extLst>
          </p:cNvPr>
          <p:cNvSpPr txBox="1"/>
          <p:nvPr/>
        </p:nvSpPr>
        <p:spPr>
          <a:xfrm>
            <a:off x="1167821" y="257377"/>
            <a:ext cx="4638705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60933" anchor="t" anchorCtr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Montserrat"/>
                <a:cs typeface="Montserrat"/>
                <a:sym typeface="Montserrat"/>
              </a:rPr>
              <a:t>Индекс потребительского оптимизма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A3A9F5"/>
                </a:solidFill>
                <a:effectLst/>
                <a:uLnTx/>
                <a:uFillTx/>
                <a:latin typeface="Georgia" panose="02040502050405020303" pitchFamily="18" charset="0"/>
                <a:ea typeface="Montserrat"/>
                <a:cs typeface="Montserrat"/>
                <a:sym typeface="Montserrat"/>
              </a:rPr>
              <a:t>увеличился в первом квартале 2024 года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rgbClr val="A3A9F5"/>
              </a:solidFill>
              <a:effectLst/>
              <a:uLnTx/>
              <a:uFillTx/>
              <a:latin typeface="Georgia" panose="02040502050405020303" pitchFamily="18" charset="0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265EFEC-1477-E54F-8422-05E2BD8FA83F}"/>
              </a:ext>
            </a:extLst>
          </p:cNvPr>
          <p:cNvGraphicFramePr/>
          <p:nvPr/>
        </p:nvGraphicFramePr>
        <p:xfrm>
          <a:off x="-43436" y="1141770"/>
          <a:ext cx="6045255" cy="365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id="{0B1125FE-3307-5344-9DBE-0DC7775343F7}"/>
              </a:ext>
            </a:extLst>
          </p:cNvPr>
          <p:cNvGrpSpPr/>
          <p:nvPr/>
        </p:nvGrpSpPr>
        <p:grpSpPr>
          <a:xfrm>
            <a:off x="6096002" y="1088373"/>
            <a:ext cx="6434263" cy="3152201"/>
            <a:chOff x="6096000" y="898349"/>
            <a:chExt cx="6434263" cy="3152200"/>
          </a:xfrm>
        </p:grpSpPr>
        <p:graphicFrame>
          <p:nvGraphicFramePr>
            <p:cNvPr id="11" name="Chart 66">
              <a:extLst>
                <a:ext uri="{FF2B5EF4-FFF2-40B4-BE49-F238E27FC236}">
                  <a16:creationId xmlns:a16="http://schemas.microsoft.com/office/drawing/2014/main" id="{BF288F09-A565-0E3B-B677-2AC2D9552B45}"/>
                </a:ext>
              </a:extLst>
            </p:cNvPr>
            <p:cNvGraphicFramePr/>
            <p:nvPr/>
          </p:nvGraphicFramePr>
          <p:xfrm>
            <a:off x="6456695" y="2915060"/>
            <a:ext cx="5686814" cy="9809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D2BF624-5346-8270-3ADB-DB78B90A3CAB}"/>
                </a:ext>
              </a:extLst>
            </p:cNvPr>
            <p:cNvGrpSpPr/>
            <p:nvPr/>
          </p:nvGrpSpPr>
          <p:grpSpPr>
            <a:xfrm>
              <a:off x="6651169" y="3780946"/>
              <a:ext cx="5242648" cy="269603"/>
              <a:chOff x="1423785" y="4241879"/>
              <a:chExt cx="3931986" cy="20220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1BF76DE-3B2F-B4A7-B919-34CC86045633}"/>
                  </a:ext>
                </a:extLst>
              </p:cNvPr>
              <p:cNvSpPr/>
              <p:nvPr/>
            </p:nvSpPr>
            <p:spPr>
              <a:xfrm>
                <a:off x="2275476" y="4272264"/>
                <a:ext cx="166803" cy="15467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16DC8DD-DA6F-F203-9A75-98FC28532FE0}"/>
                  </a:ext>
                </a:extLst>
              </p:cNvPr>
              <p:cNvSpPr txBox="1"/>
              <p:nvPr/>
            </p:nvSpPr>
            <p:spPr>
              <a:xfrm>
                <a:off x="2442271" y="4241879"/>
                <a:ext cx="783771" cy="19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5555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Хорошо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8BE6B00-DFC0-EE60-4918-520670F33B3D}"/>
                  </a:ext>
                </a:extLst>
              </p:cNvPr>
              <p:cNvSpPr/>
              <p:nvPr/>
            </p:nvSpPr>
            <p:spPr>
              <a:xfrm>
                <a:off x="1423785" y="4272264"/>
                <a:ext cx="166803" cy="15467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662BFE1-97C3-FCD4-6B4D-2598BBE26649}"/>
                  </a:ext>
                </a:extLst>
              </p:cNvPr>
              <p:cNvSpPr txBox="1"/>
              <p:nvPr/>
            </p:nvSpPr>
            <p:spPr>
              <a:xfrm>
                <a:off x="1573162" y="4251672"/>
                <a:ext cx="783771" cy="19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5555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Отлично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BCC82E7-1582-A65A-8B87-13F1E608562E}"/>
                  </a:ext>
                </a:extLst>
              </p:cNvPr>
              <p:cNvSpPr/>
              <p:nvPr/>
            </p:nvSpPr>
            <p:spPr>
              <a:xfrm>
                <a:off x="4417237" y="4272264"/>
                <a:ext cx="166803" cy="154674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812C32-BFD9-9057-D423-7527A137A0D7}"/>
                  </a:ext>
                </a:extLst>
              </p:cNvPr>
              <p:cNvSpPr txBox="1"/>
              <p:nvPr/>
            </p:nvSpPr>
            <p:spPr>
              <a:xfrm>
                <a:off x="4572000" y="4241879"/>
                <a:ext cx="783771" cy="19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5555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Плохо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43D4BDC-7F25-574F-27DE-7F7981DDDDDA}"/>
                  </a:ext>
                </a:extLst>
              </p:cNvPr>
              <p:cNvSpPr/>
              <p:nvPr/>
            </p:nvSpPr>
            <p:spPr>
              <a:xfrm>
                <a:off x="3109242" y="4272264"/>
                <a:ext cx="166803" cy="15467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2CD51C8-DFD7-740F-AFB7-D083C947C089}"/>
                  </a:ext>
                </a:extLst>
              </p:cNvPr>
              <p:cNvSpPr txBox="1"/>
              <p:nvPr/>
            </p:nvSpPr>
            <p:spPr>
              <a:xfrm>
                <a:off x="3258619" y="4241879"/>
                <a:ext cx="1198100" cy="19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067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55555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Не очень хорошо</a:t>
                </a:r>
              </a:p>
            </p:txBody>
          </p:sp>
        </p:grpSp>
        <p:graphicFrame>
          <p:nvGraphicFramePr>
            <p:cNvPr id="23" name="Chart 66">
              <a:extLst>
                <a:ext uri="{FF2B5EF4-FFF2-40B4-BE49-F238E27FC236}">
                  <a16:creationId xmlns:a16="http://schemas.microsoft.com/office/drawing/2014/main" id="{BC108284-B805-6BC5-9DD1-877B63DD5A22}"/>
                </a:ext>
              </a:extLst>
            </p:cNvPr>
            <p:cNvGraphicFramePr/>
            <p:nvPr/>
          </p:nvGraphicFramePr>
          <p:xfrm>
            <a:off x="6096000" y="1055546"/>
            <a:ext cx="5900645" cy="94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25" name="Chart 66">
              <a:extLst>
                <a:ext uri="{FF2B5EF4-FFF2-40B4-BE49-F238E27FC236}">
                  <a16:creationId xmlns:a16="http://schemas.microsoft.com/office/drawing/2014/main" id="{0BEF2718-602F-8E3B-7CFA-78FE6E61BD2F}"/>
                </a:ext>
              </a:extLst>
            </p:cNvPr>
            <p:cNvGraphicFramePr/>
            <p:nvPr/>
          </p:nvGraphicFramePr>
          <p:xfrm>
            <a:off x="6425340" y="1987536"/>
            <a:ext cx="5578232" cy="94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8" name="Google Shape;741;p65">
              <a:extLst>
                <a:ext uri="{FF2B5EF4-FFF2-40B4-BE49-F238E27FC236}">
                  <a16:creationId xmlns:a16="http://schemas.microsoft.com/office/drawing/2014/main" id="{2E3ADC20-1EBB-EDC6-B763-CBC1E7CD901E}"/>
                </a:ext>
              </a:extLst>
            </p:cNvPr>
            <p:cNvSpPr txBox="1"/>
            <p:nvPr/>
          </p:nvSpPr>
          <p:spPr>
            <a:xfrm flipH="1">
              <a:off x="6450119" y="898349"/>
              <a:ext cx="5473600" cy="5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b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1100"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55555"/>
                  </a:solidFill>
                  <a:effectLst/>
                  <a:uLnTx/>
                  <a:uFillTx/>
                  <a:latin typeface="Arial" panose="020B0604020202020204" pitchFamily="34" charset="0"/>
                  <a:ea typeface="Montserrat"/>
                  <a:cs typeface="Montserrat"/>
                  <a:sym typeface="Montserrat"/>
                </a:rPr>
                <a:t>Перспективы трудоустройства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55555"/>
                  </a:solidFill>
                  <a:effectLst/>
                  <a:uLnTx/>
                  <a:uFillTx/>
                  <a:latin typeface="Arial" panose="020B0604020202020204" pitchFamily="34" charset="0"/>
                  <a:ea typeface="Montserrat"/>
                  <a:cs typeface="Montserrat"/>
                  <a:sym typeface="Montserrat"/>
                </a:rPr>
                <a:t>, %</a:t>
              </a:r>
            </a:p>
          </p:txBody>
        </p:sp>
        <p:sp>
          <p:nvSpPr>
            <p:cNvPr id="29" name="Google Shape;741;p65">
              <a:extLst>
                <a:ext uri="{FF2B5EF4-FFF2-40B4-BE49-F238E27FC236}">
                  <a16:creationId xmlns:a16="http://schemas.microsoft.com/office/drawing/2014/main" id="{8F80F42E-2EEB-3C0C-5B46-3D3FBEA7D062}"/>
                </a:ext>
              </a:extLst>
            </p:cNvPr>
            <p:cNvSpPr txBox="1"/>
            <p:nvPr/>
          </p:nvSpPr>
          <p:spPr>
            <a:xfrm flipH="1">
              <a:off x="6453474" y="1846075"/>
              <a:ext cx="6076789" cy="5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b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1100"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55555"/>
                  </a:solidFill>
                  <a:effectLst/>
                  <a:uLnTx/>
                  <a:uFillTx/>
                  <a:latin typeface="Arial" panose="020B0604020202020204" pitchFamily="34" charset="0"/>
                  <a:ea typeface="Montserrat"/>
                  <a:cs typeface="Montserrat"/>
                  <a:sym typeface="Montserrat"/>
                </a:rPr>
                <a:t>Личное материальное положение в ближайший год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55555"/>
                  </a:solidFill>
                  <a:effectLst/>
                  <a:uLnTx/>
                  <a:uFillTx/>
                  <a:latin typeface="Arial" panose="020B0604020202020204" pitchFamily="34" charset="0"/>
                  <a:ea typeface="Montserrat"/>
                  <a:cs typeface="Montserrat"/>
                  <a:sym typeface="Montserrat"/>
                </a:rPr>
                <a:t>, %</a:t>
              </a:r>
            </a:p>
          </p:txBody>
        </p:sp>
        <p:sp>
          <p:nvSpPr>
            <p:cNvPr id="30" name="Google Shape;741;p65">
              <a:extLst>
                <a:ext uri="{FF2B5EF4-FFF2-40B4-BE49-F238E27FC236}">
                  <a16:creationId xmlns:a16="http://schemas.microsoft.com/office/drawing/2014/main" id="{40848177-4198-EE7B-1272-D48CFD70E184}"/>
                </a:ext>
              </a:extLst>
            </p:cNvPr>
            <p:cNvSpPr txBox="1"/>
            <p:nvPr/>
          </p:nvSpPr>
          <p:spPr>
            <a:xfrm flipH="1">
              <a:off x="6449768" y="2782914"/>
              <a:ext cx="5473600" cy="52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21900" rIns="0" bIns="121900" anchor="b" anchorCtr="0"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55555"/>
                </a:buClr>
                <a:buSzPts val="1100"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55555"/>
                  </a:solidFill>
                  <a:effectLst/>
                  <a:uLnTx/>
                  <a:uFillTx/>
                  <a:latin typeface="Arial" panose="020B0604020202020204" pitchFamily="34" charset="0"/>
                  <a:ea typeface="Montserrat"/>
                  <a:cs typeface="Montserrat"/>
                  <a:sym typeface="Montserrat"/>
                </a:rPr>
                <a:t>Время для покупки новых вещей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555555"/>
                  </a:solidFill>
                  <a:effectLst/>
                  <a:uLnTx/>
                  <a:uFillTx/>
                  <a:latin typeface="Arial" panose="020B0604020202020204" pitchFamily="34" charset="0"/>
                  <a:ea typeface="Montserrat"/>
                  <a:cs typeface="Montserrat"/>
                  <a:sym typeface="Montserrat"/>
                </a:rPr>
                <a:t>, %</a:t>
              </a:r>
            </a:p>
          </p:txBody>
        </p:sp>
      </p:grpSp>
      <p:sp>
        <p:nvSpPr>
          <p:cNvPr id="31" name="Title 10">
            <a:extLst>
              <a:ext uri="{FF2B5EF4-FFF2-40B4-BE49-F238E27FC236}">
                <a16:creationId xmlns:a16="http://schemas.microsoft.com/office/drawing/2014/main" id="{9925B655-6EA2-EEA1-7EF1-A35C80976857}"/>
              </a:ext>
            </a:extLst>
          </p:cNvPr>
          <p:cNvSpPr txBox="1">
            <a:spLocks/>
          </p:cNvSpPr>
          <p:nvPr/>
        </p:nvSpPr>
        <p:spPr>
          <a:xfrm>
            <a:off x="6456695" y="178972"/>
            <a:ext cx="5397543" cy="347581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За счет чего растет покупательская уверенность?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6E80ADBF-DF14-CFB9-A1AB-80C128FDE8D0}"/>
              </a:ext>
            </a:extLst>
          </p:cNvPr>
          <p:cNvGraphicFramePr/>
          <p:nvPr/>
        </p:nvGraphicFramePr>
        <p:xfrm>
          <a:off x="6229627" y="4738937"/>
          <a:ext cx="5677575" cy="1286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7350A9EB-AF4A-5E4D-A9FC-8D0D20F4A424}"/>
              </a:ext>
            </a:extLst>
          </p:cNvPr>
          <p:cNvSpPr/>
          <p:nvPr/>
        </p:nvSpPr>
        <p:spPr>
          <a:xfrm>
            <a:off x="278934" y="5181601"/>
            <a:ext cx="5579895" cy="835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Title 15">
            <a:extLst>
              <a:ext uri="{FF2B5EF4-FFF2-40B4-BE49-F238E27FC236}">
                <a16:creationId xmlns:a16="http://schemas.microsoft.com/office/drawing/2014/main" id="{69F8959C-E7B8-8391-E44A-13655084D78B}"/>
              </a:ext>
            </a:extLst>
          </p:cNvPr>
          <p:cNvSpPr txBox="1">
            <a:spLocks/>
          </p:cNvSpPr>
          <p:nvPr/>
        </p:nvSpPr>
        <p:spPr>
          <a:xfrm>
            <a:off x="6334011" y="4750561"/>
            <a:ext cx="5321796" cy="2510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67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Оценка психоэмоционального состояния</a:t>
            </a:r>
            <a:r>
              <a:rPr kumimoji="0" lang="en-US" sz="1467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, %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AD8742B-AEF8-6610-71CE-A4F5B9EDF0DA}"/>
              </a:ext>
            </a:extLst>
          </p:cNvPr>
          <p:cNvGrpSpPr/>
          <p:nvPr/>
        </p:nvGrpSpPr>
        <p:grpSpPr>
          <a:xfrm>
            <a:off x="6762373" y="5770758"/>
            <a:ext cx="4480897" cy="247124"/>
            <a:chOff x="1150055" y="4251672"/>
            <a:chExt cx="3360673" cy="18534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32E6340-6B55-63B1-7140-1ACA878E1BC1}"/>
                </a:ext>
              </a:extLst>
            </p:cNvPr>
            <p:cNvSpPr/>
            <p:nvPr/>
          </p:nvSpPr>
          <p:spPr>
            <a:xfrm>
              <a:off x="1150055" y="4272264"/>
              <a:ext cx="166803" cy="15467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2FCD5BD-D5D4-4B50-F45D-36E93AF001A6}"/>
                </a:ext>
              </a:extLst>
            </p:cNvPr>
            <p:cNvSpPr txBox="1"/>
            <p:nvPr/>
          </p:nvSpPr>
          <p:spPr>
            <a:xfrm>
              <a:off x="1299432" y="4251672"/>
              <a:ext cx="1514905" cy="18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555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Определенное беспокойство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1EBA487-EA26-FDF6-A035-9BC866FF56DD}"/>
                </a:ext>
              </a:extLst>
            </p:cNvPr>
            <p:cNvSpPr/>
            <p:nvPr/>
          </p:nvSpPr>
          <p:spPr>
            <a:xfrm>
              <a:off x="3721165" y="4272264"/>
              <a:ext cx="166803" cy="15467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3EEBD1D-ACAF-BCEB-3B1B-BFCB768983C0}"/>
                </a:ext>
              </a:extLst>
            </p:cNvPr>
            <p:cNvSpPr txBox="1"/>
            <p:nvPr/>
          </p:nvSpPr>
          <p:spPr>
            <a:xfrm>
              <a:off x="3870542" y="4252349"/>
              <a:ext cx="640186" cy="18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555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Спокойно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4693ADF-31AE-024E-9097-1AC20282972F}"/>
                </a:ext>
              </a:extLst>
            </p:cNvPr>
            <p:cNvSpPr/>
            <p:nvPr/>
          </p:nvSpPr>
          <p:spPr>
            <a:xfrm>
              <a:off x="2782224" y="4271869"/>
              <a:ext cx="166803" cy="15467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FF17279-183A-9344-B034-1CEF703CE987}"/>
                </a:ext>
              </a:extLst>
            </p:cNvPr>
            <p:cNvSpPr txBox="1"/>
            <p:nvPr/>
          </p:nvSpPr>
          <p:spPr>
            <a:xfrm>
              <a:off x="2931601" y="4251955"/>
              <a:ext cx="789563" cy="184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555555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Нейтрально</a:t>
              </a:r>
            </a:p>
          </p:txBody>
        </p:sp>
      </p:grpSp>
      <p:pic>
        <p:nvPicPr>
          <p:cNvPr id="41" name="Picture Placeholder 51">
            <a:extLst>
              <a:ext uri="{FF2B5EF4-FFF2-40B4-BE49-F238E27FC236}">
                <a16:creationId xmlns:a16="http://schemas.microsoft.com/office/drawing/2014/main" id="{6A815755-8DBB-C946-A690-299512B296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34" r="-8334"/>
          <a:stretch/>
        </p:blipFill>
        <p:spPr>
          <a:xfrm>
            <a:off x="337763" y="251161"/>
            <a:ext cx="662503" cy="56785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CAD425EC-C153-1648-A191-ABB13B4F4819}"/>
              </a:ext>
            </a:extLst>
          </p:cNvPr>
          <p:cNvSpPr txBox="1"/>
          <p:nvPr/>
        </p:nvSpPr>
        <p:spPr>
          <a:xfrm>
            <a:off x="417689" y="5235823"/>
            <a:ext cx="54411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Индекс потребительского оптимизма может принимать значения от 0 до 200 пунктов. Показатель индекса выше 100 является свидетельством того, что в стране преобладают скорее оптимистичные настроения, а ниже — скорее пессимистичные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CB5110B-A9A3-0F00-3A90-6E8784D8718D}"/>
              </a:ext>
            </a:extLst>
          </p:cNvPr>
          <p:cNvSpPr/>
          <p:nvPr/>
        </p:nvSpPr>
        <p:spPr>
          <a:xfrm>
            <a:off x="3996269" y="3382231"/>
            <a:ext cx="287764" cy="24807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30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FF820D-6048-AE49-0AFA-B48474BDE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60A4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60A4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5705553-2176-A861-6CD8-F176B8A25DD7}"/>
              </a:ext>
            </a:extLst>
          </p:cNvPr>
          <p:cNvGraphicFramePr>
            <a:graphicFrameLocks noGrp="1"/>
          </p:cNvGraphicFramePr>
          <p:nvPr/>
        </p:nvGraphicFramePr>
        <p:xfrm>
          <a:off x="288558" y="1631763"/>
          <a:ext cx="11582398" cy="3981368"/>
        </p:xfrm>
        <a:graphic>
          <a:graphicData uri="http://schemas.openxmlformats.org/drawingml/2006/table">
            <a:tbl>
              <a:tblPr/>
              <a:tblGrid>
                <a:gridCol w="11582398">
                  <a:extLst>
                    <a:ext uri="{9D8B030D-6E8A-4147-A177-3AD203B41FA5}">
                      <a16:colId xmlns:a16="http://schemas.microsoft.com/office/drawing/2014/main" val="1523618864"/>
                    </a:ext>
                  </a:extLst>
                </a:gridCol>
              </a:tblGrid>
              <a:tr h="497671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Продовольственные товары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07746236"/>
                  </a:ext>
                </a:extLst>
              </a:tr>
              <a:tr h="497671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Бытовая химия и личная гигиена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67836432"/>
                  </a:ext>
                </a:extLst>
              </a:tr>
              <a:tr h="497671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Алкоголь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8634995"/>
                  </a:ext>
                </a:extLst>
              </a:tr>
              <a:tr h="497671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Табак</a:t>
                      </a:r>
                    </a:p>
                  </a:txBody>
                  <a:tcPr marL="6350" marR="6350" marT="6350" marB="0" anchor="ctr">
                    <a:lnL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7529698"/>
                  </a:ext>
                </a:extLst>
              </a:tr>
              <a:tr h="497671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DIY</a:t>
                      </a:r>
                      <a:endParaRPr lang="ru-RU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7527661"/>
                  </a:ext>
                </a:extLst>
              </a:tr>
              <a:tr h="497671">
                <a:tc>
                  <a:txBody>
                    <a:bodyPr/>
                    <a:lstStyle/>
                    <a:p>
                      <a:pPr marL="18288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Бытовая техника и электроника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3903441"/>
                  </a:ext>
                </a:extLst>
              </a:tr>
              <a:tr h="497671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Авторынок*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902366"/>
                  </a:ext>
                </a:extLst>
              </a:tr>
              <a:tr h="497671">
                <a:tc>
                  <a:txBody>
                    <a:bodyPr/>
                    <a:lstStyle/>
                    <a:p>
                      <a:pPr marL="182880" algn="l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Одежда и обувь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25469140"/>
                  </a:ext>
                </a:extLst>
              </a:tr>
            </a:tbl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E9D567D1-58C6-DA30-D9A5-E2636F81A7A3}"/>
              </a:ext>
            </a:extLst>
          </p:cNvPr>
          <p:cNvGraphicFramePr/>
          <p:nvPr/>
        </p:nvGraphicFramePr>
        <p:xfrm>
          <a:off x="7804727" y="1047453"/>
          <a:ext cx="3713017" cy="4688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2F010CF-9E6E-DCE3-3F16-354C553E27C2}"/>
              </a:ext>
            </a:extLst>
          </p:cNvPr>
          <p:cNvGraphicFramePr/>
          <p:nvPr/>
        </p:nvGraphicFramePr>
        <p:xfrm>
          <a:off x="4246338" y="875029"/>
          <a:ext cx="3666837" cy="5145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ABAAA602-C66D-E36D-C998-59B9AB8CB36A}"/>
              </a:ext>
            </a:extLst>
          </p:cNvPr>
          <p:cNvSpPr txBox="1"/>
          <p:nvPr/>
        </p:nvSpPr>
        <p:spPr>
          <a:xfrm>
            <a:off x="4283409" y="1047453"/>
            <a:ext cx="2096296" cy="397351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Фактически продано, </a:t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трлн. рублей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94968A-D995-59A9-00A3-AB7869177B75}"/>
              </a:ext>
            </a:extLst>
          </p:cNvPr>
          <p:cNvSpPr txBox="1"/>
          <p:nvPr/>
        </p:nvSpPr>
        <p:spPr>
          <a:xfrm>
            <a:off x="8072581" y="1046551"/>
            <a:ext cx="2096296" cy="397351"/>
          </a:xfrm>
          <a:prstGeom prst="rect">
            <a:avLst/>
          </a:prstGeom>
          <a:noFill/>
        </p:spPr>
        <p:txBody>
          <a:bodyPr wrap="non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Динамика продаж, </a:t>
            </a:r>
            <a:b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денежное выражение, %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FA072E74-DFBA-1757-799C-8A1460B764B6}"/>
              </a:ext>
            </a:extLst>
          </p:cNvPr>
          <p:cNvSpPr txBox="1">
            <a:spLocks/>
          </p:cNvSpPr>
          <p:nvPr/>
        </p:nvSpPr>
        <p:spPr>
          <a:xfrm>
            <a:off x="206366" y="6149714"/>
            <a:ext cx="11582399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Источник: Федеральная служба государственной статистики. *Данные включают продажи легковых автомобилей за 2022-2023 гг.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Montserrat"/>
              </a:rPr>
              <a:t> 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Период: 202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год против 202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sp>
        <p:nvSpPr>
          <p:cNvPr id="30" name="Title 5">
            <a:extLst>
              <a:ext uri="{FF2B5EF4-FFF2-40B4-BE49-F238E27FC236}">
                <a16:creationId xmlns:a16="http://schemas.microsoft.com/office/drawing/2014/main" id="{7F405D22-E54B-0D09-B550-48BA288EEA47}"/>
              </a:ext>
            </a:extLst>
          </p:cNvPr>
          <p:cNvSpPr txBox="1">
            <a:spLocks/>
          </p:cNvSpPr>
          <p:nvPr/>
        </p:nvSpPr>
        <p:spPr>
          <a:xfrm>
            <a:off x="288558" y="178971"/>
            <a:ext cx="11582400" cy="39735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С ростом доходов увеличиваются траты потребителей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C6DF6"/>
                </a:solidFill>
                <a:effectLst/>
                <a:uLnTx/>
                <a:uFillTx/>
                <a:latin typeface="Arial" panose="020B0604020202020204"/>
                <a:ea typeface="+mj-ea"/>
                <a:cs typeface="Arial"/>
              </a:rPr>
              <a:t>во всех сферах</a:t>
            </a:r>
          </a:p>
        </p:txBody>
      </p:sp>
    </p:spTree>
    <p:extLst>
      <p:ext uri="{BB962C8B-B14F-4D97-AF65-F5344CB8AC3E}">
        <p14:creationId xmlns:p14="http://schemas.microsoft.com/office/powerpoint/2010/main" val="147007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3B05B-4A02-BAFD-94A9-D936F9087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2360D0-73D1-F953-A664-08886978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487CDD-B1AB-0348-BE7A-677BDC3374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>
                <a:solidFill>
                  <a:srgbClr val="2C6DF6"/>
                </a:solidFill>
              </a:rPr>
              <a:t>/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C847274-2603-0168-C565-3ECE1614D6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>
                <a:solidFill>
                  <a:schemeClr val="bg1">
                    <a:lumMod val="65000"/>
                  </a:schemeClr>
                </a:solidFill>
              </a:rPr>
              <a:t>Источник: измерения </a:t>
            </a:r>
            <a:r>
              <a:rPr lang="ru-RU" err="1">
                <a:solidFill>
                  <a:schemeClr val="bg1">
                    <a:lumMod val="65000"/>
                  </a:schemeClr>
                </a:solidFill>
              </a:rPr>
              <a:t>омниканального</a:t>
            </a:r>
            <a:r>
              <a:rPr lang="ru-RU">
                <a:solidFill>
                  <a:schemeClr val="bg1">
                    <a:lumMod val="65000"/>
                  </a:schemeClr>
                </a:solidFill>
              </a:rPr>
              <a:t> рынка Нильсен (розничные сети (</a:t>
            </a:r>
            <a:r>
              <a:rPr lang="ru-RU" err="1">
                <a:solidFill>
                  <a:schemeClr val="bg1">
                    <a:lumMod val="65000"/>
                  </a:schemeClr>
                </a:solidFill>
              </a:rPr>
              <a:t>Скантрек</a:t>
            </a:r>
            <a:r>
              <a:rPr lang="ru-RU">
                <a:solidFill>
                  <a:schemeClr val="bg1">
                    <a:lumMod val="65000"/>
                  </a:schemeClr>
                </a:solidFill>
              </a:rPr>
              <a:t>) + онлайн-рынок). </a:t>
            </a:r>
            <a:br>
              <a:rPr lang="ru-RU">
                <a:solidFill>
                  <a:schemeClr val="bg1">
                    <a:lumMod val="65000"/>
                  </a:schemeClr>
                </a:solidFill>
              </a:rPr>
            </a:br>
            <a:r>
              <a:rPr lang="ru-RU">
                <a:solidFill>
                  <a:schemeClr val="bg1">
                    <a:lumMod val="65000"/>
                  </a:schemeClr>
                </a:solidFill>
              </a:rPr>
              <a:t>Вклад инфляции = вклад от изменения цены за единицу объема (кг/л/</a:t>
            </a:r>
            <a:r>
              <a:rPr lang="ru-RU" err="1">
                <a:solidFill>
                  <a:schemeClr val="bg1">
                    <a:lumMod val="65000"/>
                  </a:schemeClr>
                </a:solidFill>
              </a:rPr>
              <a:t>шт</a:t>
            </a:r>
            <a:r>
              <a:rPr lang="ru-RU">
                <a:solidFill>
                  <a:schemeClr val="bg1">
                    <a:lumMod val="65000"/>
                  </a:schemeClr>
                </a:solidFill>
              </a:rPr>
              <a:t>), вклад реального спроса = вклад от изменения натурального товарооборота (кг/л/</a:t>
            </a:r>
            <a:r>
              <a:rPr lang="ru-RU" err="1">
                <a:solidFill>
                  <a:schemeClr val="bg1">
                    <a:lumMod val="65000"/>
                  </a:schemeClr>
                </a:solidFill>
              </a:rPr>
              <a:t>шт</a:t>
            </a:r>
            <a:r>
              <a:rPr lang="ru-RU">
                <a:solidFill>
                  <a:schemeClr val="bg1">
                    <a:lumMod val="65000"/>
                  </a:schemeClr>
                </a:solidFill>
              </a:rPr>
              <a:t>). Период: 12 месяцев по май 2024 года и аналогичный период годом ранее.</a:t>
            </a:r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15676595-0A08-B162-1DB6-68F25E80A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>
                <a:solidFill>
                  <a:schemeClr val="bg2"/>
                </a:solidFill>
              </a:rPr>
              <a:t>Д</a:t>
            </a:r>
            <a:r>
              <a:rPr lang="ru-RU" sz="2000">
                <a:solidFill>
                  <a:schemeClr val="bg2"/>
                </a:solidFill>
              </a:rPr>
              <a:t>инамика </a:t>
            </a:r>
            <a:r>
              <a:rPr lang="ru-RU" sz="2000" err="1">
                <a:solidFill>
                  <a:schemeClr val="bg2"/>
                </a:solidFill>
              </a:rPr>
              <a:t>омниканального</a:t>
            </a:r>
            <a:r>
              <a:rPr lang="ru-RU" sz="2000">
                <a:solidFill>
                  <a:schemeClr val="bg2"/>
                </a:solidFill>
              </a:rPr>
              <a:t> рынка </a:t>
            </a:r>
            <a:r>
              <a:rPr lang="en-US" sz="2000">
                <a:solidFill>
                  <a:schemeClr val="bg2"/>
                </a:solidFill>
              </a:rPr>
              <a:t>FMCG</a:t>
            </a:r>
            <a:r>
              <a:rPr lang="ru-RU" sz="2000">
                <a:solidFill>
                  <a:schemeClr val="bg2"/>
                </a:solidFill>
              </a:rPr>
              <a:t>: </a:t>
            </a:r>
            <a:r>
              <a:rPr lang="ru-RU" sz="2000">
                <a:solidFill>
                  <a:schemeClr val="tx1"/>
                </a:solidFill>
              </a:rPr>
              <a:t>как изменились продажи за последние </a:t>
            </a: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12 месяцев?</a:t>
            </a:r>
            <a:br>
              <a:rPr lang="en-US" sz="2000">
                <a:solidFill>
                  <a:schemeClr val="tx1"/>
                </a:solidFill>
              </a:rPr>
            </a:b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98EDFD-69B3-5191-0F96-6BEE55C214E5}"/>
              </a:ext>
            </a:extLst>
          </p:cNvPr>
          <p:cNvSpPr txBox="1">
            <a:spLocks/>
          </p:cNvSpPr>
          <p:nvPr/>
        </p:nvSpPr>
        <p:spPr>
          <a:xfrm>
            <a:off x="8321231" y="1854503"/>
            <a:ext cx="3565969" cy="175764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14</a:t>
            </a:r>
            <a:r>
              <a:rPr kumimoji="0" lang="ru-RU" sz="6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,0%</a:t>
            </a:r>
            <a:b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 столько выросли продажи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FMCG</a:t>
            </a:r>
            <a:r>
              <a:rPr kumimoji="0" lang="ru-RU" sz="20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 за 12 месяцев по май 2024 года</a:t>
            </a: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A2CDEC2-00EA-9F06-E766-E26EA87C77DB}"/>
              </a:ext>
            </a:extLst>
          </p:cNvPr>
          <p:cNvGrpSpPr/>
          <p:nvPr/>
        </p:nvGrpSpPr>
        <p:grpSpPr>
          <a:xfrm>
            <a:off x="632042" y="1962945"/>
            <a:ext cx="4668159" cy="2650379"/>
            <a:chOff x="7047573" y="1932212"/>
            <a:chExt cx="4668159" cy="265037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1F31F48-CB70-3EDF-0592-1A031523D6C5}"/>
                </a:ext>
              </a:extLst>
            </p:cNvPr>
            <p:cNvGrpSpPr/>
            <p:nvPr/>
          </p:nvGrpSpPr>
          <p:grpSpPr>
            <a:xfrm>
              <a:off x="7047573" y="2228282"/>
              <a:ext cx="4668159" cy="2354308"/>
              <a:chOff x="7047573" y="2228282"/>
              <a:chExt cx="4668159" cy="2354308"/>
            </a:xfrm>
          </p:grpSpPr>
          <p:graphicFrame>
            <p:nvGraphicFramePr>
              <p:cNvPr id="13" name="Chart 11">
                <a:extLst>
                  <a:ext uri="{FF2B5EF4-FFF2-40B4-BE49-F238E27FC236}">
                    <a16:creationId xmlns:a16="http://schemas.microsoft.com/office/drawing/2014/main" id="{39E6CAAE-F287-115A-A8CB-1C4A3B2E153B}"/>
                  </a:ext>
                </a:extLst>
              </p:cNvPr>
              <p:cNvGraphicFramePr/>
              <p:nvPr/>
            </p:nvGraphicFramePr>
            <p:xfrm>
              <a:off x="7047573" y="2228282"/>
              <a:ext cx="4597580" cy="235430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CB72CD3-F499-DC0A-5CD0-CF97A78706D2}"/>
                  </a:ext>
                </a:extLst>
              </p:cNvPr>
              <p:cNvGrpSpPr/>
              <p:nvPr/>
            </p:nvGrpSpPr>
            <p:grpSpPr>
              <a:xfrm>
                <a:off x="9551513" y="2764352"/>
                <a:ext cx="2164219" cy="254775"/>
                <a:chOff x="9844591" y="2650786"/>
                <a:chExt cx="2164219" cy="254775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3C744A3-A29B-A36F-B4BE-5D92F2C205F5}"/>
                    </a:ext>
                  </a:extLst>
                </p:cNvPr>
                <p:cNvSpPr/>
                <p:nvPr/>
              </p:nvSpPr>
              <p:spPr>
                <a:xfrm>
                  <a:off x="9844591" y="2763854"/>
                  <a:ext cx="86472" cy="8269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5720" rIns="45720"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6828FC8F-A5EB-1EC5-8E5A-5F827FD872CE}"/>
                    </a:ext>
                  </a:extLst>
                </p:cNvPr>
                <p:cNvSpPr txBox="1"/>
                <p:nvPr/>
              </p:nvSpPr>
              <p:spPr>
                <a:xfrm>
                  <a:off x="9975486" y="2650786"/>
                  <a:ext cx="2033324" cy="254775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3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555555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Номинальный рост</a:t>
                  </a:r>
                  <a:endParaRPr kumimoji="0" lang="en-US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555555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D01505-A75C-157B-0B2B-16B06B036151}"/>
                </a:ext>
              </a:extLst>
            </p:cNvPr>
            <p:cNvSpPr/>
            <p:nvPr/>
          </p:nvSpPr>
          <p:spPr>
            <a:xfrm>
              <a:off x="7248966" y="1932212"/>
              <a:ext cx="730394" cy="368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12,5%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951F06-EB5C-8FF2-EEB5-147028D21C4E}"/>
                </a:ext>
              </a:extLst>
            </p:cNvPr>
            <p:cNvSpPr/>
            <p:nvPr/>
          </p:nvSpPr>
          <p:spPr>
            <a:xfrm>
              <a:off x="8325374" y="1933835"/>
              <a:ext cx="730394" cy="3683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14,0%</a:t>
              </a: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pic>
        <p:nvPicPr>
          <p:cNvPr id="19" name="Picture Placeholder 41">
            <a:extLst>
              <a:ext uri="{FF2B5EF4-FFF2-40B4-BE49-F238E27FC236}">
                <a16:creationId xmlns:a16="http://schemas.microsoft.com/office/drawing/2014/main" id="{F2E0F409-300F-0AF0-4E60-6569A880D1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334" r="-8334"/>
          <a:stretch/>
        </p:blipFill>
        <p:spPr>
          <a:xfrm>
            <a:off x="306895" y="4945788"/>
            <a:ext cx="650294" cy="5573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93E87F-92A7-439A-3BA7-09DE976E5A06}"/>
              </a:ext>
            </a:extLst>
          </p:cNvPr>
          <p:cNvSpPr txBox="1"/>
          <p:nvPr/>
        </p:nvSpPr>
        <p:spPr>
          <a:xfrm>
            <a:off x="1062127" y="4909326"/>
            <a:ext cx="5908688" cy="63289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Уверенный потребительский спрос и готовность к дополнительным тратам, сигнализируемая покупателями, обеспечивает стабильный рост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FMCG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-рынка, однако вклад инфляции в него продолжает постепенно расти, что может отразиться на траектории развития трендов в ближайшие месяцы.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8A81D5-78BE-84E7-5993-1FDD6FAB170B}"/>
              </a:ext>
            </a:extLst>
          </p:cNvPr>
          <p:cNvSpPr txBox="1"/>
          <p:nvPr/>
        </p:nvSpPr>
        <p:spPr>
          <a:xfrm>
            <a:off x="302189" y="1417671"/>
            <a:ext cx="4613659" cy="35468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Динамика продаж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FMCG </a:t>
            </a: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 влияние факторов, </a:t>
            </a: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%</a:t>
            </a: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49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65A4B-0780-C614-F6E2-36FDE49F2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Title 8">
            <a:extLst>
              <a:ext uri="{FF2B5EF4-FFF2-40B4-BE49-F238E27FC236}">
                <a16:creationId xmlns:a16="http://schemas.microsoft.com/office/drawing/2014/main" id="{46147926-3E98-7302-D22D-B664A8579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58" y="178971"/>
            <a:ext cx="5537253" cy="397352"/>
          </a:xfrm>
        </p:spPr>
        <p:txBody>
          <a:bodyPr/>
          <a:lstStyle/>
          <a:p>
            <a:r>
              <a:rPr lang="ru-RU"/>
              <a:t>Продажи </a:t>
            </a:r>
            <a:r>
              <a:rPr lang="en-US"/>
              <a:t>FMCG </a:t>
            </a:r>
            <a:r>
              <a:rPr lang="ru-RU">
                <a:solidFill>
                  <a:schemeClr val="bg2"/>
                </a:solidFill>
              </a:rPr>
              <a:t>в регионах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B0D917-A571-5A26-E713-70153EAF998F}"/>
              </a:ext>
            </a:extLst>
          </p:cNvPr>
          <p:cNvSpPr txBox="1"/>
          <p:nvPr/>
        </p:nvSpPr>
        <p:spPr>
          <a:xfrm>
            <a:off x="215926" y="1114704"/>
            <a:ext cx="45050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Динамика продаж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FMCG</a:t>
            </a:r>
            <a: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по регионам</a:t>
            </a:r>
            <a:br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1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12 месяцев по май 2024 к аналогичному периоду ранее, %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E5758B-0156-1968-787B-6E1721382DC4}"/>
              </a:ext>
            </a:extLst>
          </p:cNvPr>
          <p:cNvGraphicFramePr>
            <a:graphicFrameLocks noGrp="1"/>
          </p:cNvGraphicFramePr>
          <p:nvPr/>
        </p:nvGraphicFramePr>
        <p:xfrm>
          <a:off x="288559" y="1727600"/>
          <a:ext cx="2149842" cy="3456252"/>
        </p:xfrm>
        <a:graphic>
          <a:graphicData uri="http://schemas.openxmlformats.org/drawingml/2006/table">
            <a:tbl>
              <a:tblPr/>
              <a:tblGrid>
                <a:gridCol w="2149842">
                  <a:extLst>
                    <a:ext uri="{9D8B030D-6E8A-4147-A177-3AD203B41FA5}">
                      <a16:colId xmlns:a16="http://schemas.microsoft.com/office/drawing/2014/main" val="1046999404"/>
                    </a:ext>
                  </a:extLst>
                </a:gridCol>
              </a:tblGrid>
              <a:tr h="576042">
                <a:tc>
                  <a:txBody>
                    <a:bodyPr/>
                    <a:lstStyle/>
                    <a:p>
                      <a:r>
                        <a:rPr lang="ru-RU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Центральный регион</a:t>
                      </a:r>
                    </a:p>
                  </a:txBody>
                  <a:tcPr marL="47625" marR="47625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6699675"/>
                  </a:ext>
                </a:extLst>
              </a:tr>
              <a:tr h="576042">
                <a:tc>
                  <a:txBody>
                    <a:bodyPr/>
                    <a:lstStyle/>
                    <a:p>
                      <a:r>
                        <a:rPr lang="ru-RU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Северо-Запад</a:t>
                      </a:r>
                    </a:p>
                  </a:txBody>
                  <a:tcPr marL="47625" marR="47625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2789592"/>
                  </a:ext>
                </a:extLst>
              </a:tr>
              <a:tr h="576042">
                <a:tc>
                  <a:txBody>
                    <a:bodyPr/>
                    <a:lstStyle/>
                    <a:p>
                      <a:r>
                        <a:rPr lang="ru-RU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Юг</a:t>
                      </a:r>
                    </a:p>
                  </a:txBody>
                  <a:tcPr marL="47625" marR="47625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6613676"/>
                  </a:ext>
                </a:extLst>
              </a:tr>
              <a:tr h="576042">
                <a:tc>
                  <a:txBody>
                    <a:bodyPr/>
                    <a:lstStyle/>
                    <a:p>
                      <a:r>
                        <a:rPr lang="ru-RU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Волга</a:t>
                      </a:r>
                    </a:p>
                  </a:txBody>
                  <a:tcPr marL="47625" marR="47625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1186361"/>
                  </a:ext>
                </a:extLst>
              </a:tr>
              <a:tr h="576042">
                <a:tc>
                  <a:txBody>
                    <a:bodyPr/>
                    <a:lstStyle/>
                    <a:p>
                      <a:r>
                        <a:rPr lang="ru-RU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Урал</a:t>
                      </a:r>
                    </a:p>
                  </a:txBody>
                  <a:tcPr marL="47625" marR="47625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4438978"/>
                  </a:ext>
                </a:extLst>
              </a:tr>
              <a:tr h="576042">
                <a:tc>
                  <a:txBody>
                    <a:bodyPr/>
                    <a:lstStyle/>
                    <a:p>
                      <a:r>
                        <a:rPr lang="ru-RU" sz="105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+mj-lt"/>
                        </a:rPr>
                        <a:t>Сибирь и Дальний Восток</a:t>
                      </a:r>
                    </a:p>
                  </a:txBody>
                  <a:tcPr marL="47625" marR="47625" marT="0" marB="0" anchor="ctr">
                    <a:lnL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8703868"/>
                  </a:ext>
                </a:extLst>
              </a:tr>
            </a:tbl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2A79A98-6E60-C3AC-5A8D-15680577AB25}"/>
              </a:ext>
            </a:extLst>
          </p:cNvPr>
          <p:cNvGraphicFramePr/>
          <p:nvPr/>
        </p:nvGraphicFramePr>
        <p:xfrm>
          <a:off x="2259873" y="1727600"/>
          <a:ext cx="3565937" cy="422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095D610-89F5-6E6E-9052-A8A57DE6239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8925" y="5984875"/>
            <a:ext cx="5536885" cy="397352"/>
          </a:xfrm>
        </p:spPr>
        <p:txBody>
          <a:bodyPr/>
          <a:lstStyle/>
          <a:p>
            <a:r>
              <a:rPr lang="ru-RU"/>
              <a:t>Источник: ритейл-аудит </a:t>
            </a:r>
            <a:r>
              <a:rPr lang="ru-RU" err="1"/>
              <a:t>омниканального</a:t>
            </a:r>
            <a:r>
              <a:rPr lang="ru-RU"/>
              <a:t> рынка </a:t>
            </a:r>
            <a:r>
              <a:rPr lang="ru-RU" err="1"/>
              <a:t>Нильсен</a:t>
            </a:r>
            <a:r>
              <a:rPr lang="ru-RU"/>
              <a:t> (розничные сети (</a:t>
            </a:r>
            <a:r>
              <a:rPr lang="ru-RU" err="1"/>
              <a:t>Скантрек</a:t>
            </a:r>
            <a:r>
              <a:rPr lang="ru-RU"/>
              <a:t>) и онлайн-рынок). 12 месяцев по май 2024 года. Без учета товаров для детей. </a:t>
            </a:r>
            <a:endParaRPr lang="en-US"/>
          </a:p>
        </p:txBody>
      </p:sp>
      <p:pic>
        <p:nvPicPr>
          <p:cNvPr id="13" name="Picture 12" descr="A person and a child in the kitchen&#10;&#10;Description automatically generated">
            <a:extLst>
              <a:ext uri="{FF2B5EF4-FFF2-40B4-BE49-F238E27FC236}">
                <a16:creationId xmlns:a16="http://schemas.microsoft.com/office/drawing/2014/main" id="{64F9E125-B8E4-96FC-B503-570F25D65F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6190" y="0"/>
            <a:ext cx="5864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3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A021A2-451A-194C-AA81-082E6187A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3EF4E2-7A7A-0548-85F1-5479B7C9E1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6166159-D34A-3840-910A-4BE7869B15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i="1" dirty="0">
                <a:latin typeface="Georgia" panose="02040502050405020303" pitchFamily="18" charset="0"/>
              </a:rPr>
              <a:t>Одновременно в непродовольственных категориях значительно увеличивается значимость СТМ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0865ED-D54B-304B-A91D-FF7C82E5E7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/>
              <a:t>Источник: 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ритейл-аудит Нильсен в розничных сетях (</a:t>
            </a:r>
            <a:r>
              <a:rPr lang="ru-RU" dirty="0" err="1">
                <a:solidFill>
                  <a:schemeClr val="bg1">
                    <a:lumMod val="65000"/>
                  </a:schemeClr>
                </a:solidFill>
              </a:rPr>
              <a:t>Скантрек</a:t>
            </a:r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), 2023 год к 2022. Топ игроков взят за 2023 год.	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F7AECB-D8AE-244A-AD36-7CD9D3A5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dirty="0"/>
              <a:t>Доля и продажи крупнейших производителей снижаются в пользу небольших игроков</a:t>
            </a:r>
            <a:endParaRPr lang="en-US" dirty="0"/>
          </a:p>
        </p:txBody>
      </p:sp>
      <p:sp>
        <p:nvSpPr>
          <p:cNvPr id="14" name="Subtitle 5">
            <a:extLst>
              <a:ext uri="{FF2B5EF4-FFF2-40B4-BE49-F238E27FC236}">
                <a16:creationId xmlns:a16="http://schemas.microsoft.com/office/drawing/2014/main" id="{649A9AE0-A9E4-BE46-8769-7165705AFF1F}"/>
              </a:ext>
            </a:extLst>
          </p:cNvPr>
          <p:cNvSpPr txBox="1">
            <a:spLocks/>
          </p:cNvSpPr>
          <p:nvPr/>
        </p:nvSpPr>
        <p:spPr>
          <a:xfrm>
            <a:off x="213402" y="1456731"/>
            <a:ext cx="3587708" cy="38430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11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ts val="92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Продовольственные категории</a:t>
            </a:r>
          </a:p>
          <a:p>
            <a:pPr marL="0" marR="0" lvl="0" indent="0" algn="l" defTabSz="685800" rtl="0" eaLnBrk="1" fontAlgn="auto" latinLnBrk="0" hangingPunct="1">
              <a:lnSpc>
                <a:spcPts val="92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(без алкоголя и табака)</a:t>
            </a:r>
          </a:p>
        </p:txBody>
      </p:sp>
      <p:sp>
        <p:nvSpPr>
          <p:cNvPr id="17" name="Subtitle 5">
            <a:extLst>
              <a:ext uri="{FF2B5EF4-FFF2-40B4-BE49-F238E27FC236}">
                <a16:creationId xmlns:a16="http://schemas.microsoft.com/office/drawing/2014/main" id="{2C5CA16F-8F68-3D46-AF6A-E6A05A9D9D31}"/>
              </a:ext>
            </a:extLst>
          </p:cNvPr>
          <p:cNvSpPr txBox="1">
            <a:spLocks/>
          </p:cNvSpPr>
          <p:nvPr/>
        </p:nvSpPr>
        <p:spPr>
          <a:xfrm>
            <a:off x="7035308" y="1464465"/>
            <a:ext cx="3789000" cy="384300"/>
          </a:xfrm>
          <a:prstGeom prst="rect">
            <a:avLst/>
          </a:prstGeom>
        </p:spPr>
        <p:txBody>
          <a:bodyPr spcFirstLastPara="1" vert="horz" wrap="square" lIns="0" tIns="91425" rIns="0" bIns="91425" rtlCol="0" anchor="t" anchorCtr="0">
            <a:noAutofit/>
          </a:bodyPr>
          <a:lstStyle>
            <a:lvl1pPr marL="0" lv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514350" lvl="1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Franklin Gothic Book" panose="020B0503020102020204" pitchFamily="34" charset="0"/>
              <a:buNone/>
              <a:defRPr sz="1300" b="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857250" lvl="2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200150" lvl="3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1543050" lvl="4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885950" lvl="5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300"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Непродовольственные категории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E2946AB3-5A41-4330-C2BB-6D954D7CC2E8}"/>
              </a:ext>
            </a:extLst>
          </p:cNvPr>
          <p:cNvGraphicFramePr/>
          <p:nvPr/>
        </p:nvGraphicFramePr>
        <p:xfrm>
          <a:off x="122576" y="2414724"/>
          <a:ext cx="2679864" cy="380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8863CD02-BBEF-804D-8BE2-C4801BA96B1C}"/>
              </a:ext>
            </a:extLst>
          </p:cNvPr>
          <p:cNvSpPr txBox="1"/>
          <p:nvPr/>
        </p:nvSpPr>
        <p:spPr>
          <a:xfrm>
            <a:off x="336580" y="2039512"/>
            <a:ext cx="2047168" cy="415498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Доля рынка, </a:t>
            </a:r>
            <a:b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5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денежное выражение, %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7B3C7D6F-6071-9438-6987-2C40D498F70E}"/>
              </a:ext>
            </a:extLst>
          </p:cNvPr>
          <p:cNvGraphicFramePr/>
          <p:nvPr/>
        </p:nvGraphicFramePr>
        <p:xfrm>
          <a:off x="6887038" y="2414724"/>
          <a:ext cx="2656260" cy="380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145886AC-E9A7-93F1-2C52-F084BB221A6E}"/>
              </a:ext>
            </a:extLst>
          </p:cNvPr>
          <p:cNvGraphicFramePr/>
          <p:nvPr/>
        </p:nvGraphicFramePr>
        <p:xfrm>
          <a:off x="9349231" y="2263663"/>
          <a:ext cx="2376000" cy="357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71DFF9C-67AD-A2C4-7D5E-66EB01485A20}"/>
              </a:ext>
            </a:extLst>
          </p:cNvPr>
          <p:cNvGraphicFramePr>
            <a:graphicFrameLocks noGrp="1"/>
          </p:cNvGraphicFramePr>
          <p:nvPr/>
        </p:nvGraphicFramePr>
        <p:xfrm>
          <a:off x="5201686" y="2547251"/>
          <a:ext cx="1129799" cy="3039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9799">
                  <a:extLst>
                    <a:ext uri="{9D8B030D-6E8A-4147-A177-3AD203B41FA5}">
                      <a16:colId xmlns:a16="http://schemas.microsoft.com/office/drawing/2014/main" val="1802730189"/>
                    </a:ext>
                  </a:extLst>
                </a:gridCol>
              </a:tblGrid>
              <a:tr h="4341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Средний рост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162464"/>
                  </a:ext>
                </a:extLst>
              </a:tr>
              <a:tr h="434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1-5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817498"/>
                  </a:ext>
                </a:extLst>
              </a:tr>
              <a:tr h="434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6-10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2041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8577849"/>
                  </a:ext>
                </a:extLst>
              </a:tr>
              <a:tr h="434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</a:t>
                      </a:r>
                      <a:r>
                        <a:rPr lang="en-US" sz="11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11-30</a:t>
                      </a:r>
                      <a:endParaRPr lang="en-US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FFB5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617320"/>
                  </a:ext>
                </a:extLst>
              </a:tr>
              <a:tr h="434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</a:t>
                      </a:r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</a:t>
                      </a:r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31-100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CB4B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431721"/>
                  </a:ext>
                </a:extLst>
              </a:tr>
              <a:tr h="434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100+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4697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470136"/>
                  </a:ext>
                </a:extLst>
              </a:tr>
              <a:tr h="4341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СТМ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6758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769720"/>
                  </a:ext>
                </a:extLst>
              </a:tr>
            </a:tbl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6A7E3A4C-B134-A939-6713-D4CF6A65F14E}"/>
              </a:ext>
            </a:extLst>
          </p:cNvPr>
          <p:cNvGraphicFramePr/>
          <p:nvPr/>
        </p:nvGraphicFramePr>
        <p:xfrm>
          <a:off x="2613110" y="2263663"/>
          <a:ext cx="2376000" cy="3577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07780776-E76C-F442-A13A-740D7E8E8D76}"/>
              </a:ext>
            </a:extLst>
          </p:cNvPr>
          <p:cNvSpPr txBox="1"/>
          <p:nvPr/>
        </p:nvSpPr>
        <p:spPr>
          <a:xfrm>
            <a:off x="3031688" y="2039512"/>
            <a:ext cx="2047168" cy="415498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Динамика продаж, </a:t>
            </a:r>
            <a:b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5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денежное выражение, 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1EC645-4A2A-894B-B795-A5B46EF5FA95}"/>
              </a:ext>
            </a:extLst>
          </p:cNvPr>
          <p:cNvSpPr txBox="1"/>
          <p:nvPr/>
        </p:nvSpPr>
        <p:spPr>
          <a:xfrm>
            <a:off x="7086678" y="2039362"/>
            <a:ext cx="2047168" cy="415498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Доля рынка, </a:t>
            </a:r>
            <a:b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5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денежное выражение, 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9F5DB8D-13DF-3940-A536-2865B3A3E8F2}"/>
              </a:ext>
            </a:extLst>
          </p:cNvPr>
          <p:cNvSpPr txBox="1"/>
          <p:nvPr/>
        </p:nvSpPr>
        <p:spPr>
          <a:xfrm>
            <a:off x="9594543" y="2039362"/>
            <a:ext cx="2047168" cy="415498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Динамика продаж, </a:t>
            </a:r>
            <a:br>
              <a:rPr kumimoji="0" lang="ru-RU" sz="1050" b="1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05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денежное выражение, %</a:t>
            </a:r>
          </a:p>
        </p:txBody>
      </p:sp>
      <p:sp>
        <p:nvSpPr>
          <p:cNvPr id="33" name="Subtitle 5">
            <a:extLst>
              <a:ext uri="{FF2B5EF4-FFF2-40B4-BE49-F238E27FC236}">
                <a16:creationId xmlns:a16="http://schemas.microsoft.com/office/drawing/2014/main" id="{605090F8-E2F7-2945-8506-6EE8AE698659}"/>
              </a:ext>
            </a:extLst>
          </p:cNvPr>
          <p:cNvSpPr txBox="1">
            <a:spLocks/>
          </p:cNvSpPr>
          <p:nvPr/>
        </p:nvSpPr>
        <p:spPr>
          <a:xfrm>
            <a:off x="431419" y="5580851"/>
            <a:ext cx="797840" cy="260171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11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ts val="92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</a:p>
        </p:txBody>
      </p:sp>
      <p:sp>
        <p:nvSpPr>
          <p:cNvPr id="37" name="Subtitle 5">
            <a:extLst>
              <a:ext uri="{FF2B5EF4-FFF2-40B4-BE49-F238E27FC236}">
                <a16:creationId xmlns:a16="http://schemas.microsoft.com/office/drawing/2014/main" id="{605090F8-E2F7-2945-8506-6EE8AE698659}"/>
              </a:ext>
            </a:extLst>
          </p:cNvPr>
          <p:cNvSpPr txBox="1">
            <a:spLocks/>
          </p:cNvSpPr>
          <p:nvPr/>
        </p:nvSpPr>
        <p:spPr>
          <a:xfrm>
            <a:off x="1690224" y="5580851"/>
            <a:ext cx="797840" cy="260171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11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ts val="92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</a:t>
            </a:r>
          </a:p>
        </p:txBody>
      </p:sp>
      <p:sp>
        <p:nvSpPr>
          <p:cNvPr id="38" name="Subtitle 5">
            <a:extLst>
              <a:ext uri="{FF2B5EF4-FFF2-40B4-BE49-F238E27FC236}">
                <a16:creationId xmlns:a16="http://schemas.microsoft.com/office/drawing/2014/main" id="{605090F8-E2F7-2945-8506-6EE8AE698659}"/>
              </a:ext>
            </a:extLst>
          </p:cNvPr>
          <p:cNvSpPr txBox="1">
            <a:spLocks/>
          </p:cNvSpPr>
          <p:nvPr/>
        </p:nvSpPr>
        <p:spPr>
          <a:xfrm>
            <a:off x="7156749" y="5580851"/>
            <a:ext cx="797840" cy="260171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11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ts val="92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2022</a:t>
            </a:r>
          </a:p>
        </p:txBody>
      </p:sp>
      <p:sp>
        <p:nvSpPr>
          <p:cNvPr id="53" name="Subtitle 5">
            <a:extLst>
              <a:ext uri="{FF2B5EF4-FFF2-40B4-BE49-F238E27FC236}">
                <a16:creationId xmlns:a16="http://schemas.microsoft.com/office/drawing/2014/main" id="{605090F8-E2F7-2945-8506-6EE8AE698659}"/>
              </a:ext>
            </a:extLst>
          </p:cNvPr>
          <p:cNvSpPr txBox="1">
            <a:spLocks/>
          </p:cNvSpPr>
          <p:nvPr/>
        </p:nvSpPr>
        <p:spPr>
          <a:xfrm>
            <a:off x="8415554" y="5580851"/>
            <a:ext cx="797840" cy="260171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Franklin Gothic Book" panose="020B0503020102020204" pitchFamily="34" charset="0"/>
              <a:buChar char="–"/>
              <a:defRPr sz="11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ts val="92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25861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8">
            <a:extLst>
              <a:ext uri="{FF2B5EF4-FFF2-40B4-BE49-F238E27FC236}">
                <a16:creationId xmlns:a16="http://schemas.microsoft.com/office/drawing/2014/main" id="{45F641D3-7CEF-6A4B-9A0C-4324C85056E8}"/>
              </a:ext>
            </a:extLst>
          </p:cNvPr>
          <p:cNvSpPr txBox="1">
            <a:spLocks/>
          </p:cNvSpPr>
          <p:nvPr/>
        </p:nvSpPr>
        <p:spPr>
          <a:xfrm>
            <a:off x="210271" y="1647829"/>
            <a:ext cx="6575540" cy="643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Следите за результатами свежих исследований </a:t>
            </a:r>
            <a:b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2000" b="0" i="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Нильсен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нашем </a:t>
            </a:r>
            <a:r>
              <a:rPr kumimoji="0" lang="ru-RU" sz="2000" b="0" i="0" u="none" strike="noStrike" kern="1200" cap="none" spc="0" normalizeH="0" baseline="0" noProof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телеграм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-канале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  <a:b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b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2C6DF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t.me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C6DF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2C6DF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nielsenrussia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2C6DF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1756D4D-5D1F-D343-B2ED-87F33ED0B1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0863" y="1473893"/>
            <a:ext cx="1941094" cy="19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4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vider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3.xml><?xml version="1.0" encoding="utf-8"?>
<a:theme xmlns:a="http://schemas.openxmlformats.org/drawingml/2006/main" name="6_Divider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</a:theme>
</file>

<file path=ppt/theme/theme4.xml><?xml version="1.0" encoding="utf-8"?>
<a:theme xmlns:a="http://schemas.openxmlformats.org/drawingml/2006/main" name="5_Cover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  <a:extLst>
    <a:ext uri="{05A4C25C-085E-4340-85A3-A5531E510DB2}">
      <thm15:themeFamily xmlns:thm15="http://schemas.microsoft.com/office/thememl/2012/main" name="Best Practices New Brand" id="{B544770C-F61B-4242-A476-3B9166F3E6FA}" vid="{8E911407-9F1C-4E46-887B-BE22C4DF78B9}"/>
    </a:ext>
  </a:extLst>
</a:theme>
</file>

<file path=ppt/theme/theme5.xml><?xml version="1.0" encoding="utf-8"?>
<a:theme xmlns:a="http://schemas.openxmlformats.org/drawingml/2006/main" name="6_Content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  <a:extLst>
    <a:ext uri="{05A4C25C-085E-4340-85A3-A5531E510DB2}">
      <thm15:themeFamily xmlns:thm15="http://schemas.microsoft.com/office/thememl/2012/main" name="Best Practices New Brand" id="{B544770C-F61B-4242-A476-3B9166F3E6FA}" vid="{8F608814-8277-A948-96CD-07E69186056D}"/>
    </a:ext>
  </a:extLst>
</a:theme>
</file>

<file path=ppt/theme/theme6.xml><?xml version="1.0" encoding="utf-8"?>
<a:theme xmlns:a="http://schemas.openxmlformats.org/drawingml/2006/main" name="3_Covers">
  <a:themeElements>
    <a:clrScheme name="Custom 2">
      <a:dk1>
        <a:srgbClr val="555555"/>
      </a:dk1>
      <a:lt1>
        <a:srgbClr val="FFFFFF"/>
      </a:lt1>
      <a:dk2>
        <a:srgbClr val="060A45"/>
      </a:dk2>
      <a:lt2>
        <a:srgbClr val="2C6DF6"/>
      </a:lt2>
      <a:accent1>
        <a:srgbClr val="30D1FF"/>
      </a:accent1>
      <a:accent2>
        <a:srgbClr val="EF5F17"/>
      </a:accent2>
      <a:accent3>
        <a:srgbClr val="A3A9F5"/>
      </a:accent3>
      <a:accent4>
        <a:srgbClr val="787CA9"/>
      </a:accent4>
      <a:accent5>
        <a:srgbClr val="59AD00"/>
      </a:accent5>
      <a:accent6>
        <a:srgbClr val="EF5890"/>
      </a:accent6>
      <a:hlink>
        <a:srgbClr val="2C6DF6"/>
      </a:hlink>
      <a:folHlink>
        <a:srgbClr val="30D1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lIns="45720" rIns="45720" rtlCol="0" anchor="ctr"/>
      <a:lstStyle>
        <a:defPPr algn="ctr">
          <a:spcAft>
            <a:spcPts val="600"/>
          </a:spcAft>
          <a:defRPr sz="16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>
          <a:spcAft>
            <a:spcPts val="600"/>
          </a:spcAft>
          <a:defRPr sz="1600" dirty="0"/>
        </a:defPPr>
      </a:lstStyle>
    </a:txDef>
  </a:objectDefaults>
  <a:extraClrSchemeLst/>
  <a:custClrLst>
    <a:custClr name="Cat 01">
      <a:srgbClr val="675895"/>
    </a:custClr>
    <a:custClr name="Cat 02">
      <a:srgbClr val="4697E2"/>
    </a:custClr>
    <a:custClr name="Cat 03">
      <a:srgbClr val="CB4B7A"/>
    </a:custClr>
    <a:custClr name="Cat 04">
      <a:srgbClr val="FFB500"/>
    </a:custClr>
    <a:custClr name="Cat 05">
      <a:srgbClr val="204188"/>
    </a:custClr>
    <a:custClr name="Cat 06">
      <a:srgbClr val="F06E2D"/>
    </a:custClr>
    <a:custClr name="Cat 07">
      <a:srgbClr val="03A577"/>
    </a:custClr>
    <a:custClr name="Cat 08">
      <a:srgbClr val="3265D2"/>
    </a:custClr>
    <a:custClr name="Cat 09">
      <a:srgbClr val="CA5113"/>
    </a:custClr>
    <a:custClr name="Cat 10">
      <a:srgbClr val="0C644A"/>
    </a:custClr>
    <a:custClr name="Cat 11">
      <a:srgbClr val="A082F3"/>
    </a:custClr>
    <a:custClr name="Cat 12">
      <a:srgbClr val="B37F01"/>
    </a:custClr>
    <a:custClr name="Cat 13">
      <a:srgbClr val="83304E"/>
    </a:custClr>
    <a:custClr name="Cat 14">
      <a:srgbClr val="23A9B2"/>
    </a:custClr>
    <a:custClr name="Cat 15">
      <a:srgbClr val="2B2F61"/>
    </a:custClr>
    <a:custClr name="Cat 16">
      <a:srgbClr val="4D9300"/>
    </a:custClr>
  </a:custClrLst>
  <a:extLst>
    <a:ext uri="{05A4C25C-085E-4340-85A3-A5531E510DB2}">
      <thm15:themeFamily xmlns:thm15="http://schemas.microsoft.com/office/thememl/2012/main" name="Best Practices New Brand" id="{B544770C-F61B-4242-A476-3B9166F3E6FA}" vid="{8E911407-9F1C-4E46-887B-BE22C4DF78B9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21_BasicWhite">
    <a:dk1>
      <a:srgbClr val="5E5E5E"/>
    </a:dk1>
    <a:lt1>
      <a:srgbClr val="FFFFFF"/>
    </a:lt1>
    <a:dk2>
      <a:srgbClr val="5E5E5E"/>
    </a:dk2>
    <a:lt2>
      <a:srgbClr val="D5D5D5"/>
    </a:lt2>
    <a:accent1>
      <a:srgbClr val="00A2FF"/>
    </a:accent1>
    <a:accent2>
      <a:srgbClr val="16E7CF"/>
    </a:accent2>
    <a:accent3>
      <a:srgbClr val="61D836"/>
    </a:accent3>
    <a:accent4>
      <a:srgbClr val="FFD932"/>
    </a:accent4>
    <a:accent5>
      <a:srgbClr val="FF644E"/>
    </a:accent5>
    <a:accent6>
      <a:srgbClr val="FF42A1"/>
    </a:accent6>
    <a:hlink>
      <a:srgbClr val="0000FF"/>
    </a:hlink>
    <a:folHlink>
      <a:srgbClr val="FF00FF"/>
    </a:folHlink>
  </a:clrScheme>
  <a:fontScheme name="21_BasicWhite">
    <a:majorFont>
      <a:latin typeface="Helvetica Neue"/>
      <a:ea typeface="Helvetica Neue"/>
      <a:cs typeface="Helvetica Neue"/>
    </a:majorFont>
    <a:minorFont>
      <a:latin typeface="Helvetica Neue"/>
      <a:ea typeface="Helvetica Neue"/>
      <a:cs typeface="Helvetica Neue"/>
    </a:minorFont>
  </a:fontScheme>
  <a:fmtScheme name="21_Basic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2">
    <a:dk1>
      <a:srgbClr val="555555"/>
    </a:dk1>
    <a:lt1>
      <a:srgbClr val="FFFFFF"/>
    </a:lt1>
    <a:dk2>
      <a:srgbClr val="060A45"/>
    </a:dk2>
    <a:lt2>
      <a:srgbClr val="2C6DF6"/>
    </a:lt2>
    <a:accent1>
      <a:srgbClr val="30D1FF"/>
    </a:accent1>
    <a:accent2>
      <a:srgbClr val="EF5F17"/>
    </a:accent2>
    <a:accent3>
      <a:srgbClr val="A3A9F5"/>
    </a:accent3>
    <a:accent4>
      <a:srgbClr val="787CA9"/>
    </a:accent4>
    <a:accent5>
      <a:srgbClr val="59AD00"/>
    </a:accent5>
    <a:accent6>
      <a:srgbClr val="EF5890"/>
    </a:accent6>
    <a:hlink>
      <a:srgbClr val="2C6DF6"/>
    </a:hlink>
    <a:folHlink>
      <a:srgbClr val="30D1FF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2">
    <a:dk1>
      <a:srgbClr val="555555"/>
    </a:dk1>
    <a:lt1>
      <a:srgbClr val="FFFFFF"/>
    </a:lt1>
    <a:dk2>
      <a:srgbClr val="060A45"/>
    </a:dk2>
    <a:lt2>
      <a:srgbClr val="2C6DF6"/>
    </a:lt2>
    <a:accent1>
      <a:srgbClr val="30D1FF"/>
    </a:accent1>
    <a:accent2>
      <a:srgbClr val="EF5F17"/>
    </a:accent2>
    <a:accent3>
      <a:srgbClr val="A3A9F5"/>
    </a:accent3>
    <a:accent4>
      <a:srgbClr val="787CA9"/>
    </a:accent4>
    <a:accent5>
      <a:srgbClr val="59AD00"/>
    </a:accent5>
    <a:accent6>
      <a:srgbClr val="EF5890"/>
    </a:accent6>
    <a:hlink>
      <a:srgbClr val="2C6DF6"/>
    </a:hlink>
    <a:folHlink>
      <a:srgbClr val="30D1FF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2">
    <a:dk1>
      <a:srgbClr val="555555"/>
    </a:dk1>
    <a:lt1>
      <a:srgbClr val="FFFFFF"/>
    </a:lt1>
    <a:dk2>
      <a:srgbClr val="060A45"/>
    </a:dk2>
    <a:lt2>
      <a:srgbClr val="2C6DF6"/>
    </a:lt2>
    <a:accent1>
      <a:srgbClr val="30D1FF"/>
    </a:accent1>
    <a:accent2>
      <a:srgbClr val="EF5F17"/>
    </a:accent2>
    <a:accent3>
      <a:srgbClr val="A3A9F5"/>
    </a:accent3>
    <a:accent4>
      <a:srgbClr val="787CA9"/>
    </a:accent4>
    <a:accent5>
      <a:srgbClr val="59AD00"/>
    </a:accent5>
    <a:accent6>
      <a:srgbClr val="EF5890"/>
    </a:accent6>
    <a:hlink>
      <a:srgbClr val="2C6DF6"/>
    </a:hlink>
    <a:folHlink>
      <a:srgbClr val="30D1FF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2">
    <a:dk1>
      <a:srgbClr val="555555"/>
    </a:dk1>
    <a:lt1>
      <a:srgbClr val="FFFFFF"/>
    </a:lt1>
    <a:dk2>
      <a:srgbClr val="060A45"/>
    </a:dk2>
    <a:lt2>
      <a:srgbClr val="2C6DF6"/>
    </a:lt2>
    <a:accent1>
      <a:srgbClr val="30D1FF"/>
    </a:accent1>
    <a:accent2>
      <a:srgbClr val="EF5F17"/>
    </a:accent2>
    <a:accent3>
      <a:srgbClr val="A3A9F5"/>
    </a:accent3>
    <a:accent4>
      <a:srgbClr val="787CA9"/>
    </a:accent4>
    <a:accent5>
      <a:srgbClr val="59AD00"/>
    </a:accent5>
    <a:accent6>
      <a:srgbClr val="EF5890"/>
    </a:accent6>
    <a:hlink>
      <a:srgbClr val="2C6DF6"/>
    </a:hlink>
    <a:folHlink>
      <a:srgbClr val="30D1FF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651</Words>
  <Application>Microsoft Office PowerPoint</Application>
  <PresentationFormat>Широкоэкранный</PresentationFormat>
  <Paragraphs>105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Arial</vt:lpstr>
      <vt:lpstr>Calibri</vt:lpstr>
      <vt:lpstr>Calibri Light</vt:lpstr>
      <vt:lpstr>Georgia</vt:lpstr>
      <vt:lpstr>Helvetica Neue</vt:lpstr>
      <vt:lpstr>System Font Regular</vt:lpstr>
      <vt:lpstr>Тема Office</vt:lpstr>
      <vt:lpstr>2_Dividers</vt:lpstr>
      <vt:lpstr>6_Dividers</vt:lpstr>
      <vt:lpstr>5_Covers</vt:lpstr>
      <vt:lpstr>6_Content</vt:lpstr>
      <vt:lpstr>3_Covers</vt:lpstr>
      <vt:lpstr>Потребительский рынок Центральной России</vt:lpstr>
      <vt:lpstr>Презентация PowerPoint</vt:lpstr>
      <vt:lpstr>Презентация PowerPoint</vt:lpstr>
      <vt:lpstr>Презентация PowerPoint</vt:lpstr>
      <vt:lpstr>Динамика омниканального рынка FMCG: как изменились продажи за последние  12 месяцев? </vt:lpstr>
      <vt:lpstr>Продажи FMCG в регионах</vt:lpstr>
      <vt:lpstr>Доля и продажи крупнейших производителей снижаются в пользу небольших игроков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Потребительский рынок Центральной России</dc:title>
  <dc:creator>Nielsen</dc:creator>
  <cp:lastModifiedBy>Nielsen</cp:lastModifiedBy>
  <cp:revision>3</cp:revision>
  <dcterms:created xsi:type="dcterms:W3CDTF">2024-07-25T17:27:35Z</dcterms:created>
  <dcterms:modified xsi:type="dcterms:W3CDTF">2024-07-25T18:04:47Z</dcterms:modified>
</cp:coreProperties>
</file>